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9" r:id="rId2"/>
    <p:sldId id="323" r:id="rId3"/>
    <p:sldId id="302" r:id="rId4"/>
    <p:sldId id="340" r:id="rId5"/>
    <p:sldId id="376" r:id="rId6"/>
    <p:sldId id="375" r:id="rId7"/>
    <p:sldId id="377" r:id="rId8"/>
    <p:sldId id="378" r:id="rId9"/>
    <p:sldId id="380" r:id="rId10"/>
    <p:sldId id="382" r:id="rId11"/>
    <p:sldId id="381" r:id="rId12"/>
    <p:sldId id="383" r:id="rId13"/>
    <p:sldId id="384" r:id="rId14"/>
    <p:sldId id="386" r:id="rId15"/>
    <p:sldId id="393" r:id="rId16"/>
    <p:sldId id="385" r:id="rId17"/>
    <p:sldId id="387" r:id="rId18"/>
    <p:sldId id="388" r:id="rId19"/>
    <p:sldId id="392" r:id="rId20"/>
    <p:sldId id="394" r:id="rId21"/>
    <p:sldId id="398" r:id="rId22"/>
    <p:sldId id="395" r:id="rId23"/>
    <p:sldId id="396" r:id="rId24"/>
    <p:sldId id="397" r:id="rId25"/>
    <p:sldId id="399" r:id="rId26"/>
    <p:sldId id="400" r:id="rId27"/>
    <p:sldId id="405" r:id="rId28"/>
    <p:sldId id="401" r:id="rId29"/>
    <p:sldId id="402" r:id="rId30"/>
    <p:sldId id="403" r:id="rId31"/>
    <p:sldId id="404" r:id="rId32"/>
    <p:sldId id="389" r:id="rId33"/>
    <p:sldId id="406" r:id="rId34"/>
    <p:sldId id="407" r:id="rId35"/>
    <p:sldId id="409" r:id="rId36"/>
    <p:sldId id="408" r:id="rId37"/>
    <p:sldId id="410" r:id="rId38"/>
    <p:sldId id="391" r:id="rId39"/>
    <p:sldId id="411" r:id="rId40"/>
    <p:sldId id="412" r:id="rId41"/>
    <p:sldId id="413" r:id="rId42"/>
    <p:sldId id="414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F Quebec Stamp" pitchFamily="2" charset="0"/>
      <p:regular r:id="rId50"/>
    </p:embeddedFont>
    <p:embeddedFont>
      <p:font typeface="Fira Sans" panose="020B0503050000020004" pitchFamily="34" charset="0"/>
      <p:regular r:id="rId51"/>
      <p:bold r:id="rId52"/>
      <p:italic r:id="rId53"/>
      <p:boldItalic r:id="rId54"/>
    </p:embeddedFont>
    <p:embeddedFont>
      <p:font typeface="Fira Sans Book" panose="020B05030500000200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11B"/>
    <a:srgbClr val="006FBA"/>
    <a:srgbClr val="FFFFE6"/>
    <a:srgbClr val="FFFFFF"/>
    <a:srgbClr val="D0CECE"/>
    <a:srgbClr val="00A499"/>
    <a:srgbClr val="D8E9DF"/>
    <a:srgbClr val="4472C4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70" d="100"/>
          <a:sy n="70" d="100"/>
        </p:scale>
        <p:origin x="106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eding-up-your-algorithms-part-4-dask-7c6ed79994e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5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56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2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3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4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enables processing of massive amounts of unstructured data in parallel across a set of distributed computers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developed by Google for Web indexing, popularized by free projects such as Apache Hadoop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not used by Google anymore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43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enables processing of massive amounts of unstructured data in parallel across a set of distributed computers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developed by Google for Web indexing, popularized by free projects such as Apache Hadoop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not used by Google anymore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enables processing of massive amounts of unstructured data in parallel across a set of distributed computers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developed by Google for Web indexing, popularized by free projects such as Apache Hadoop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not used by Google anymore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PySpark</a:t>
            </a:r>
            <a:r>
              <a:rPr lang="en-US" sz="1200" dirty="0"/>
              <a:t>, RAY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PySpark</a:t>
            </a:r>
            <a:r>
              <a:rPr lang="en-US" sz="1200" dirty="0"/>
              <a:t>, and </a:t>
            </a:r>
            <a:r>
              <a:rPr lang="en-US" sz="1200" dirty="0" err="1"/>
              <a:t>Pygion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sz="120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5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2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24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https://towardsdatascience.com/speeding-up-your-algorithms-part-4-dask-7c6ed79994ef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5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4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8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7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and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Systems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MPI Ecosystem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08BA4E-8098-4DB0-92B7-A2CB77E4C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53"/>
          <a:stretch/>
        </p:blipFill>
        <p:spPr>
          <a:xfrm>
            <a:off x="6150279" y="236386"/>
            <a:ext cx="5448822" cy="649778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164F7B9-DA89-4415-B4AF-B5EB58BC0D38}"/>
              </a:ext>
            </a:extLst>
          </p:cNvPr>
          <p:cNvSpPr txBox="1">
            <a:spLocks/>
          </p:cNvSpPr>
          <p:nvPr/>
        </p:nvSpPr>
        <p:spPr>
          <a:xfrm>
            <a:off x="838200" y="2151685"/>
            <a:ext cx="10515600" cy="45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03C911A-5272-49E5-9717-1C18F19AD11D}"/>
              </a:ext>
            </a:extLst>
          </p:cNvPr>
          <p:cNvSpPr txBox="1">
            <a:spLocks/>
          </p:cNvSpPr>
          <p:nvPr/>
        </p:nvSpPr>
        <p:spPr>
          <a:xfrm>
            <a:off x="990600" y="2304085"/>
            <a:ext cx="10515600" cy="45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3361F8A-91FA-46C1-BC14-9CF7866DCC39}"/>
              </a:ext>
            </a:extLst>
          </p:cNvPr>
          <p:cNvSpPr txBox="1">
            <a:spLocks/>
          </p:cNvSpPr>
          <p:nvPr/>
        </p:nvSpPr>
        <p:spPr>
          <a:xfrm>
            <a:off x="897699" y="1999285"/>
            <a:ext cx="4761978" cy="45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Rank</a:t>
            </a:r>
          </a:p>
          <a:p>
            <a:r>
              <a:rPr lang="en-US" dirty="0"/>
              <a:t>an ID of a process within a communicator (numerical, starting 0)</a:t>
            </a:r>
          </a:p>
          <a:p>
            <a:r>
              <a:rPr lang="en-US" dirty="0"/>
              <a:t>source and destination ‘address’ of messages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Size</a:t>
            </a:r>
          </a:p>
          <a:p>
            <a:r>
              <a:rPr lang="en-US" dirty="0"/>
              <a:t>no. of processes within a communicator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132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operations and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blocking operations</a:t>
            </a:r>
          </a:p>
          <a:p>
            <a:r>
              <a:rPr lang="en-US" dirty="0"/>
              <a:t>when they return, all resources are ready for another use</a:t>
            </a:r>
          </a:p>
          <a:p>
            <a:r>
              <a:rPr lang="en-US" dirty="0"/>
              <a:t>all state changes are finished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non-blocking operations</a:t>
            </a:r>
          </a:p>
          <a:p>
            <a:r>
              <a:rPr lang="en-US" dirty="0"/>
              <a:t>may return before all operations are finished</a:t>
            </a:r>
          </a:p>
          <a:p>
            <a:r>
              <a:rPr lang="en-US" dirty="0"/>
              <a:t>call of a non-blocking operation initiates the operation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synchronous comm.</a:t>
            </a:r>
          </a:p>
          <a:p>
            <a:r>
              <a:rPr lang="en-US" dirty="0"/>
              <a:t>sending is finished when receiving process gets the message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asynchronous comm.</a:t>
            </a:r>
          </a:p>
          <a:p>
            <a:r>
              <a:rPr lang="en-US" dirty="0"/>
              <a:t>no synchronization of sending and receiving</a:t>
            </a:r>
          </a:p>
        </p:txBody>
      </p:sp>
    </p:spTree>
    <p:extLst>
      <p:ext uri="{BB962C8B-B14F-4D97-AF65-F5344CB8AC3E}">
        <p14:creationId xmlns:p14="http://schemas.microsoft.com/office/powerpoint/2010/main" val="5657058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Point-2-point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45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Information exchange between 2 MPI ranks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Workflow</a:t>
            </a:r>
          </a:p>
          <a:p>
            <a:r>
              <a:rPr lang="en-US" dirty="0"/>
              <a:t>Initialization</a:t>
            </a:r>
          </a:p>
          <a:p>
            <a:pPr lvl="1"/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Init</a:t>
            </a:r>
            <a:r>
              <a:rPr lang="en-US" dirty="0"/>
              <a:t>, 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Comm</a:t>
            </a:r>
            <a:r>
              <a:rPr lang="en-US" dirty="0" err="1"/>
              <a:t>_</a:t>
            </a:r>
            <a:r>
              <a:rPr lang="en-US" i="1" dirty="0" err="1"/>
              <a:t>rank</a:t>
            </a:r>
            <a:r>
              <a:rPr lang="en-US" dirty="0"/>
              <a:t>,</a:t>
            </a:r>
          </a:p>
          <a:p>
            <a:pPr lvl="1"/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Comms</a:t>
            </a:r>
            <a:r>
              <a:rPr lang="en-US" i="1" dirty="0"/>
              <a:t> </a:t>
            </a:r>
            <a:r>
              <a:rPr lang="en-US" i="1" dirty="0" err="1"/>
              <a:t>ize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Message transmission</a:t>
            </a:r>
          </a:p>
          <a:p>
            <a:pPr lvl="1"/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Send</a:t>
            </a:r>
            <a:r>
              <a:rPr lang="en-US" dirty="0"/>
              <a:t>, 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Receive</a:t>
            </a:r>
            <a:r>
              <a:rPr lang="en-US" dirty="0"/>
              <a:t>,</a:t>
            </a:r>
          </a:p>
          <a:p>
            <a:pPr lvl="1"/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Sendrcv</a:t>
            </a:r>
            <a:r>
              <a:rPr lang="en-US" i="1" dirty="0"/>
              <a:t> </a:t>
            </a:r>
            <a:r>
              <a:rPr lang="en-US" dirty="0"/>
              <a:t>- blocking</a:t>
            </a:r>
          </a:p>
          <a:p>
            <a:endParaRPr lang="en-US" dirty="0"/>
          </a:p>
          <a:p>
            <a:r>
              <a:rPr lang="en-US" dirty="0"/>
              <a:t>Finalization and clean-up</a:t>
            </a:r>
          </a:p>
          <a:p>
            <a:endParaRPr lang="en-US" dirty="0"/>
          </a:p>
          <a:p>
            <a:r>
              <a:rPr lang="en-US" dirty="0"/>
              <a:t>vs. non-blocking, sync.</a:t>
            </a:r>
          </a:p>
          <a:p>
            <a:r>
              <a:rPr lang="en-US" dirty="0"/>
              <a:t>vs. async.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8F756A-533F-44C0-830B-F7AECACA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65" y="283505"/>
            <a:ext cx="3121070" cy="18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DE3348B-FE9E-46E3-9896-7509528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263" y="2321005"/>
            <a:ext cx="4195388" cy="19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D10A73D-6C36-4AE0-BE06-257BDB42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919" y="4609249"/>
            <a:ext cx="4471081" cy="194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288E38-F1AB-4A0A-918F-988B136C1659}"/>
              </a:ext>
            </a:extLst>
          </p:cNvPr>
          <p:cNvGrpSpPr/>
          <p:nvPr/>
        </p:nvGrpSpPr>
        <p:grpSpPr>
          <a:xfrm>
            <a:off x="4200736" y="2524573"/>
            <a:ext cx="3492062" cy="2478090"/>
            <a:chOff x="4200736" y="2524573"/>
            <a:chExt cx="3492062" cy="2478090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C3F39D3E-F151-4D51-9EC0-ED70D1886D2C}"/>
                </a:ext>
              </a:extLst>
            </p:cNvPr>
            <p:cNvSpPr/>
            <p:nvPr/>
          </p:nvSpPr>
          <p:spPr>
            <a:xfrm>
              <a:off x="4200736" y="2524573"/>
              <a:ext cx="3492062" cy="2478090"/>
            </a:xfrm>
            <a:prstGeom prst="wedgeRoundRectCallout">
              <a:avLst>
                <a:gd name="adj1" fmla="val 103499"/>
                <a:gd name="adj2" fmla="val -81477"/>
                <a:gd name="adj3" fmla="val 16667"/>
              </a:avLst>
            </a:prstGeom>
            <a:solidFill>
              <a:srgbClr val="EB811B">
                <a:alpha val="50196"/>
              </a:srgbClr>
            </a:solidFill>
            <a:ln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A8A266-83C9-4FE1-83BF-093894CE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2770" y="2634820"/>
              <a:ext cx="2987995" cy="225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478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and global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45" y="1825625"/>
            <a:ext cx="5473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exchange between all ranks in a communicator</a:t>
            </a:r>
          </a:p>
          <a:p>
            <a:r>
              <a:rPr lang="en-US" dirty="0"/>
              <a:t>broadcasts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Bcast</a:t>
            </a:r>
            <a:r>
              <a:rPr lang="en-US" dirty="0"/>
              <a:t>())</a:t>
            </a:r>
          </a:p>
          <a:p>
            <a:r>
              <a:rPr lang="en-US" dirty="0"/>
              <a:t>reductions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Reduce</a:t>
            </a:r>
            <a:r>
              <a:rPr lang="en-US" dirty="0"/>
              <a:t>) - operations: max, min, sum, logic, bit ops.,</a:t>
            </a:r>
          </a:p>
          <a:p>
            <a:r>
              <a:rPr lang="en-US" dirty="0"/>
              <a:t>user defined reductions</a:t>
            </a:r>
          </a:p>
          <a:p>
            <a:r>
              <a:rPr lang="en-US" dirty="0"/>
              <a:t>gather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Gather</a:t>
            </a:r>
            <a:r>
              <a:rPr lang="en-US" dirty="0"/>
              <a:t>)</a:t>
            </a:r>
          </a:p>
          <a:p>
            <a:r>
              <a:rPr lang="en-US" dirty="0"/>
              <a:t>scatter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Scatter</a:t>
            </a:r>
            <a:r>
              <a:rPr lang="en-US" dirty="0"/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892FE8-BD82-4CE6-BB96-8C6799BE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47" y="1192637"/>
            <a:ext cx="4674353" cy="18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3CAE8E0-D2D8-4D65-9D31-2E8774A5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47" y="3158255"/>
            <a:ext cx="4581041" cy="168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0C5A340-B5E2-49CD-942D-74865A50F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47" y="4955338"/>
            <a:ext cx="4745548" cy="17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69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and global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45" y="1825625"/>
            <a:ext cx="5473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exchange between all ranks in a communicator</a:t>
            </a:r>
          </a:p>
          <a:p>
            <a:r>
              <a:rPr lang="en-US" dirty="0"/>
              <a:t>broadcasts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Bcast</a:t>
            </a:r>
            <a:r>
              <a:rPr lang="en-US" dirty="0"/>
              <a:t>())</a:t>
            </a:r>
          </a:p>
          <a:p>
            <a:r>
              <a:rPr lang="en-US" dirty="0"/>
              <a:t>reductions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Reduce</a:t>
            </a:r>
            <a:r>
              <a:rPr lang="en-US" dirty="0"/>
              <a:t>) - operations: max, min, sum, logic, bit ops.,</a:t>
            </a:r>
          </a:p>
          <a:p>
            <a:r>
              <a:rPr lang="en-US" dirty="0"/>
              <a:t>user defined reductions</a:t>
            </a:r>
          </a:p>
          <a:p>
            <a:r>
              <a:rPr lang="en-US" dirty="0"/>
              <a:t>gather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Gather</a:t>
            </a:r>
            <a:r>
              <a:rPr lang="en-US" dirty="0"/>
              <a:t>)</a:t>
            </a:r>
          </a:p>
          <a:p>
            <a:r>
              <a:rPr lang="en-US" dirty="0"/>
              <a:t>scatter (</a:t>
            </a:r>
            <a:r>
              <a:rPr lang="en-US" i="1" dirty="0" err="1"/>
              <a:t>MPI</a:t>
            </a:r>
            <a:r>
              <a:rPr lang="en-US" dirty="0" err="1"/>
              <a:t>_</a:t>
            </a:r>
            <a:r>
              <a:rPr lang="en-US" i="1" dirty="0" err="1"/>
              <a:t>Scatter</a:t>
            </a:r>
            <a:r>
              <a:rPr lang="en-US" dirty="0"/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892FE8-BD82-4CE6-BB96-8C6799BE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47" y="1192637"/>
            <a:ext cx="4674353" cy="18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7AFF7B-C9FD-490C-BC8C-F2974351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36" y="3185015"/>
            <a:ext cx="4555750" cy="174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C483442-2581-4B4C-B6FE-10A7BED7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47" y="5000760"/>
            <a:ext cx="4928146" cy="18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35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Caveats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45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order of messages (not guaranteed)</a:t>
            </a:r>
          </a:p>
          <a:p>
            <a:endParaRPr lang="en-US" dirty="0"/>
          </a:p>
          <a:p>
            <a:r>
              <a:rPr lang="en-US" dirty="0"/>
              <a:t>deadlocks</a:t>
            </a:r>
          </a:p>
          <a:p>
            <a:endParaRPr lang="en-US" dirty="0"/>
          </a:p>
          <a:p>
            <a:r>
              <a:rPr lang="en-US" dirty="0"/>
              <a:t>implementation and runtime agnostic programs</a:t>
            </a:r>
          </a:p>
        </p:txBody>
      </p:sp>
    </p:spTree>
    <p:extLst>
      <p:ext uri="{BB962C8B-B14F-4D97-AF65-F5344CB8AC3E}">
        <p14:creationId xmlns:p14="http://schemas.microsoft.com/office/powerpoint/2010/main" val="12500868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Implementations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4F589A6-9CC1-41E4-B0E5-0F683B579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157" y="1825625"/>
            <a:ext cx="7143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687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Partitioned Global Address Space 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32233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Partitioned global address space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22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Motivation</a:t>
            </a:r>
          </a:p>
          <a:p>
            <a:r>
              <a:rPr lang="en-US" dirty="0"/>
              <a:t>MPI provides an industry standard for programming of distributed systems</a:t>
            </a:r>
          </a:p>
          <a:p>
            <a:r>
              <a:rPr lang="en-US" dirty="0"/>
              <a:t>its bare-bones nature makes the app development for MPI harder than dev. for shared memory systems (longer code = more space for errors)</a:t>
            </a:r>
          </a:p>
          <a:p>
            <a:r>
              <a:rPr lang="en-US" dirty="0"/>
              <a:t>there are efforts to bring </a:t>
            </a:r>
            <a:r>
              <a:rPr lang="en-US" dirty="0">
                <a:solidFill>
                  <a:srgbClr val="EB811B"/>
                </a:solidFill>
              </a:rPr>
              <a:t>shared memory programming concepts</a:t>
            </a:r>
            <a:r>
              <a:rPr lang="en-US" dirty="0"/>
              <a:t> to distributed  memory programming</a:t>
            </a:r>
          </a:p>
          <a:p>
            <a:r>
              <a:rPr lang="en-US" dirty="0"/>
              <a:t>data and computation </a:t>
            </a:r>
            <a:r>
              <a:rPr lang="en-US" dirty="0">
                <a:solidFill>
                  <a:srgbClr val="EB811B"/>
                </a:solidFill>
              </a:rPr>
              <a:t>locality</a:t>
            </a:r>
            <a:r>
              <a:rPr lang="en-US" dirty="0"/>
              <a:t> must be considered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A3C9B1-5832-4E3C-9C79-FEBABEAC1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72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Partitioned global </a:t>
            </a:r>
            <a:br>
              <a:rPr lang="en-US" dirty="0"/>
            </a:br>
            <a:r>
              <a:rPr lang="en-US" dirty="0"/>
              <a:t>address space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58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Partitioned global address space (PGAS)</a:t>
            </a:r>
          </a:p>
          <a:p>
            <a:r>
              <a:rPr lang="en-US" dirty="0"/>
              <a:t>an abstract </a:t>
            </a:r>
            <a:r>
              <a:rPr lang="en-US" dirty="0">
                <a:solidFill>
                  <a:srgbClr val="EB811B"/>
                </a:solidFill>
              </a:rPr>
              <a:t>parallel programming model </a:t>
            </a:r>
            <a:r>
              <a:rPr lang="en-US" dirty="0"/>
              <a:t>implemented by several languages</a:t>
            </a:r>
          </a:p>
          <a:p>
            <a:r>
              <a:rPr lang="en-US" dirty="0"/>
              <a:t>built around the concept of (virtual) </a:t>
            </a:r>
            <a:r>
              <a:rPr lang="en-US" dirty="0">
                <a:solidFill>
                  <a:srgbClr val="EB811B"/>
                </a:solidFill>
              </a:rPr>
              <a:t>distributed shared memory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D16557-B70E-4B1D-A47F-62CB1E5D96E4}"/>
              </a:ext>
            </a:extLst>
          </p:cNvPr>
          <p:cNvGrpSpPr/>
          <p:nvPr/>
        </p:nvGrpSpPr>
        <p:grpSpPr>
          <a:xfrm>
            <a:off x="7651974" y="67460"/>
            <a:ext cx="4452193" cy="2771291"/>
            <a:chOff x="7651974" y="67460"/>
            <a:chExt cx="4452193" cy="27712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6613A-32F9-4046-965D-8AEA13783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974" y="67460"/>
              <a:ext cx="4297045" cy="25866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45CD0C-3CE0-42E6-AB5E-E6EBF9CD91ED}"/>
                </a:ext>
              </a:extLst>
            </p:cNvPr>
            <p:cNvSpPr txBox="1"/>
            <p:nvPr/>
          </p:nvSpPr>
          <p:spPr>
            <a:xfrm>
              <a:off x="10527977" y="2469419"/>
              <a:ext cx="1576190" cy="369332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MPI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803BEC-FF89-4ACE-AB48-8875C6BEA8BF}"/>
              </a:ext>
            </a:extLst>
          </p:cNvPr>
          <p:cNvGrpSpPr/>
          <p:nvPr/>
        </p:nvGrpSpPr>
        <p:grpSpPr>
          <a:xfrm>
            <a:off x="7340252" y="2838751"/>
            <a:ext cx="4764065" cy="1992864"/>
            <a:chOff x="7340252" y="2838751"/>
            <a:chExt cx="4764065" cy="19928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7B6A1-79D7-45CE-953F-955DF77D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0252" y="2838751"/>
              <a:ext cx="4764065" cy="17845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6E33E8-021B-4BB9-B8C6-4786893024C6}"/>
                </a:ext>
              </a:extLst>
            </p:cNvPr>
            <p:cNvSpPr txBox="1"/>
            <p:nvPr/>
          </p:nvSpPr>
          <p:spPr>
            <a:xfrm>
              <a:off x="10528127" y="4462283"/>
              <a:ext cx="1576190" cy="369332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MPI+OpenMP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ED781-A2F0-43A0-809B-105CCB7BA2D8}"/>
              </a:ext>
            </a:extLst>
          </p:cNvPr>
          <p:cNvGrpSpPr/>
          <p:nvPr/>
        </p:nvGrpSpPr>
        <p:grpSpPr>
          <a:xfrm>
            <a:off x="6576864" y="4832841"/>
            <a:ext cx="5527303" cy="2031215"/>
            <a:chOff x="6576864" y="4832841"/>
            <a:chExt cx="5527303" cy="2031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E44ABB-76AD-4BC8-9E44-1F1F308A1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864" y="4832841"/>
              <a:ext cx="5527303" cy="17845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DE5FF-1337-4ACB-B6A9-D58332F3BC3D}"/>
                </a:ext>
              </a:extLst>
            </p:cNvPr>
            <p:cNvSpPr txBox="1"/>
            <p:nvPr/>
          </p:nvSpPr>
          <p:spPr>
            <a:xfrm>
              <a:off x="10527977" y="6494724"/>
              <a:ext cx="1576190" cy="369332"/>
            </a:xfrm>
            <a:prstGeom prst="rect">
              <a:avLst/>
            </a:prstGeom>
            <a:solidFill>
              <a:srgbClr val="006FBA">
                <a:alpha val="50196"/>
              </a:srgbClr>
            </a:solidFill>
            <a:ln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PGAS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5456A4CE-B3A9-4650-8D95-78966C9B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2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distributed memory systems</a:t>
            </a:r>
          </a:p>
          <a:p>
            <a:pPr lvl="1"/>
            <a:r>
              <a:rPr lang="en-US" dirty="0"/>
              <a:t>MPI and friends</a:t>
            </a:r>
          </a:p>
          <a:p>
            <a:pPr lvl="1"/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/>
              <a:t>Peter Pacheco, An Introduction to Parallel Programming, Elsevier, 2011 (Ch. 3)</a:t>
            </a:r>
          </a:p>
          <a:p>
            <a:pPr lvl="1"/>
            <a:r>
              <a:rPr lang="en-US" dirty="0"/>
              <a:t>Alexander </a:t>
            </a:r>
            <a:r>
              <a:rPr lang="en-US" dirty="0" err="1"/>
              <a:t>Supalov</a:t>
            </a:r>
            <a:r>
              <a:rPr lang="en-US" dirty="0"/>
              <a:t>, Inside the message passing interface, </a:t>
            </a:r>
            <a:r>
              <a:rPr lang="en-US" dirty="0" err="1"/>
              <a:t>DeGruyter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Partitioned global address space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58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EB811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BEC14-E6BF-42E9-BCF6-53D0DB5E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807"/>
            <a:ext cx="12192000" cy="393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6E067B-6F69-4C77-81F2-A8DA2FC0BE54}"/>
              </a:ext>
            </a:extLst>
          </p:cNvPr>
          <p:cNvSpPr/>
          <p:nvPr/>
        </p:nvSpPr>
        <p:spPr>
          <a:xfrm>
            <a:off x="1622121" y="1825625"/>
            <a:ext cx="9839193" cy="570476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B03A78-F1DB-4373-A8A8-ADC55D74F83F}"/>
              </a:ext>
            </a:extLst>
          </p:cNvPr>
          <p:cNvGrpSpPr/>
          <p:nvPr/>
        </p:nvGrpSpPr>
        <p:grpSpPr>
          <a:xfrm>
            <a:off x="1691014" y="1875748"/>
            <a:ext cx="9713934" cy="923330"/>
            <a:chOff x="1691014" y="1875748"/>
            <a:chExt cx="9713934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FF8B0-62BC-484E-96E1-A2D2C51348C0}"/>
                </a:ext>
              </a:extLst>
            </p:cNvPr>
            <p:cNvSpPr txBox="1"/>
            <p:nvPr/>
          </p:nvSpPr>
          <p:spPr>
            <a:xfrm>
              <a:off x="6939419" y="1875748"/>
              <a:ext cx="4465529" cy="923330"/>
            </a:xfrm>
            <a:prstGeom prst="rect">
              <a:avLst/>
            </a:prstGeom>
            <a:solidFill>
              <a:srgbClr val="006FBA">
                <a:alpha val="25098"/>
              </a:srgbClr>
            </a:solidFill>
            <a:ln w="38100"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C2EB40-766B-4D61-B5E7-5F5FE47CBF15}"/>
                </a:ext>
              </a:extLst>
            </p:cNvPr>
            <p:cNvSpPr txBox="1"/>
            <p:nvPr/>
          </p:nvSpPr>
          <p:spPr>
            <a:xfrm>
              <a:off x="1691014" y="1875748"/>
              <a:ext cx="4465529" cy="923330"/>
            </a:xfrm>
            <a:prstGeom prst="rect">
              <a:avLst/>
            </a:prstGeom>
            <a:solidFill>
              <a:srgbClr val="006FBA">
                <a:alpha val="25098"/>
              </a:srgbClr>
            </a:solidFill>
            <a:ln w="38100">
              <a:solidFill>
                <a:srgbClr val="006F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AD271A7-495D-4A74-9E61-D4B60E825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1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PGAS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Structure</a:t>
            </a:r>
          </a:p>
          <a:p>
            <a:r>
              <a:rPr lang="en-US" dirty="0"/>
              <a:t>each application is composed of multiple </a:t>
            </a:r>
            <a:r>
              <a:rPr lang="en-US" dirty="0">
                <a:solidFill>
                  <a:srgbClr val="EB811B"/>
                </a:solidFill>
              </a:rPr>
              <a:t>threads</a:t>
            </a:r>
            <a:r>
              <a:rPr lang="en-US" dirty="0"/>
              <a:t>, each of them knows its identity</a:t>
            </a:r>
          </a:p>
          <a:p>
            <a:r>
              <a:rPr lang="en-US" dirty="0"/>
              <a:t>barriers, loop work sharing, parallel control libraries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dirty="0"/>
              <a:t>Memory</a:t>
            </a:r>
          </a:p>
          <a:p>
            <a:r>
              <a:rPr lang="en-US" dirty="0">
                <a:solidFill>
                  <a:srgbClr val="EB811B"/>
                </a:solidFill>
              </a:rPr>
              <a:t>private</a:t>
            </a:r>
            <a:r>
              <a:rPr lang="en-US" dirty="0"/>
              <a:t> and </a:t>
            </a:r>
            <a:r>
              <a:rPr lang="en-US" dirty="0">
                <a:solidFill>
                  <a:srgbClr val="EB811B"/>
                </a:solidFill>
              </a:rPr>
              <a:t>shared</a:t>
            </a:r>
            <a:r>
              <a:rPr lang="en-US" dirty="0"/>
              <a:t> memory</a:t>
            </a:r>
          </a:p>
          <a:p>
            <a:r>
              <a:rPr lang="en-US" dirty="0"/>
              <a:t>each thread has its own private memory</a:t>
            </a:r>
          </a:p>
          <a:p>
            <a:r>
              <a:rPr lang="en-US" dirty="0"/>
              <a:t>each thread can access any data in the shared memory; this, however, might be much more expensive </a:t>
            </a:r>
          </a:p>
          <a:p>
            <a:r>
              <a:rPr lang="en-US" dirty="0"/>
              <a:t>shared and private pointers</a:t>
            </a:r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D49EE2B-C105-4CE1-BBE2-6DB32A6C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935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PGAS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Global address space memory model </a:t>
            </a:r>
          </a:p>
          <a:p>
            <a:r>
              <a:rPr lang="en-US" sz="2400" dirty="0"/>
              <a:t>Each thread can write memory anywhere in the system (convenience of shared memory)</a:t>
            </a:r>
            <a:br>
              <a:rPr lang="en-US" sz="2400" dirty="0"/>
            </a:br>
            <a:endParaRPr lang="en-US" sz="2000" dirty="0"/>
          </a:p>
          <a:p>
            <a:pPr marL="0" indent="0">
              <a:buNone/>
            </a:pPr>
            <a:r>
              <a:rPr lang="en-US" dirty="0"/>
              <a:t>Information about the locality of data</a:t>
            </a:r>
          </a:p>
          <a:p>
            <a:r>
              <a:rPr lang="en-US" sz="2400" dirty="0"/>
              <a:t>Some data is (guaranteed) local, some is global, potentially</a:t>
            </a:r>
            <a:br>
              <a:rPr lang="en-US" sz="2400" dirty="0"/>
            </a:br>
            <a:r>
              <a:rPr lang="en-US" sz="2400" dirty="0"/>
              <a:t>further away (locality </a:t>
            </a:r>
            <a:br>
              <a:rPr lang="en-US" sz="2400" dirty="0"/>
            </a:br>
            <a:r>
              <a:rPr lang="en-US" sz="2400" dirty="0"/>
              <a:t>and scalability of </a:t>
            </a:r>
            <a:br>
              <a:rPr lang="en-US" sz="2400" dirty="0"/>
            </a:br>
            <a:r>
              <a:rPr lang="en-US" sz="2400" dirty="0"/>
              <a:t>message passing)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E19296-FB05-4542-BAEE-0AEB447A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034" y="4375490"/>
            <a:ext cx="6499766" cy="248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23F9B42-C486-4679-B57C-90663082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23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PGAS design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Application</a:t>
            </a:r>
          </a:p>
          <a:p>
            <a:r>
              <a:rPr lang="en-US" sz="2400" dirty="0"/>
              <a:t>convenient distributed programming of </a:t>
            </a:r>
            <a:r>
              <a:rPr lang="en-US" sz="2400" dirty="0">
                <a:solidFill>
                  <a:schemeClr val="accent2"/>
                </a:solidFill>
              </a:rPr>
              <a:t>irregular codes</a:t>
            </a:r>
          </a:p>
          <a:p>
            <a:pPr lvl="1"/>
            <a:r>
              <a:rPr lang="en-US" dirty="0"/>
              <a:t>graphs, Hash tables, Sparse matrices, Adaptive (hierarchical) meshes</a:t>
            </a:r>
          </a:p>
          <a:p>
            <a:pPr marL="0" indent="0">
              <a:buNone/>
            </a:pPr>
            <a:r>
              <a:rPr lang="en-US" sz="2400" dirty="0"/>
              <a:t>Hardware</a:t>
            </a:r>
          </a:p>
          <a:p>
            <a:r>
              <a:rPr lang="en-US" sz="2400" dirty="0"/>
              <a:t>expose the </a:t>
            </a:r>
            <a:r>
              <a:rPr lang="en-US" sz="2400" dirty="0">
                <a:solidFill>
                  <a:schemeClr val="accent2"/>
                </a:solidFill>
              </a:rPr>
              <a:t>best available performance </a:t>
            </a:r>
            <a:r>
              <a:rPr lang="en-US" sz="2400" dirty="0"/>
              <a:t>on a given machine</a:t>
            </a:r>
          </a:p>
          <a:p>
            <a:pPr lvl="1"/>
            <a:r>
              <a:rPr lang="en-US" dirty="0"/>
              <a:t>low latency for small messages</a:t>
            </a:r>
          </a:p>
          <a:p>
            <a:pPr lvl="1"/>
            <a:r>
              <a:rPr lang="en-US" dirty="0"/>
              <a:t>high bandwidth even for medium sized messages</a:t>
            </a:r>
          </a:p>
          <a:p>
            <a:pPr lvl="1"/>
            <a:r>
              <a:rPr lang="en-US" dirty="0"/>
              <a:t>high injection bandwidth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A3DEA9-3CDA-43DC-8C00-56721E634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668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PGAS communication backbone(s)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500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PGAS languages are built on top of several low-level communication libraries</a:t>
            </a:r>
          </a:p>
          <a:p>
            <a:r>
              <a:rPr lang="en-US" dirty="0"/>
              <a:t>Primitives that implement Remote Memory Access (for PGAS)</a:t>
            </a:r>
          </a:p>
          <a:p>
            <a:r>
              <a:rPr lang="en-US" dirty="0"/>
              <a:t>MPI, </a:t>
            </a:r>
            <a:r>
              <a:rPr lang="en-US" dirty="0" err="1"/>
              <a:t>OpenSH</a:t>
            </a:r>
            <a:r>
              <a:rPr lang="en-US" dirty="0"/>
              <a:t>-MEM, ARMCI, </a:t>
            </a:r>
            <a:r>
              <a:rPr lang="en-US" dirty="0" err="1">
                <a:solidFill>
                  <a:schemeClr val="accent2"/>
                </a:solidFill>
              </a:rPr>
              <a:t>GASNet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GASNet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language independent, low-level networking</a:t>
            </a:r>
          </a:p>
          <a:p>
            <a:r>
              <a:rPr lang="en-US" dirty="0"/>
              <a:t>network-independent high-performance </a:t>
            </a:r>
            <a:br>
              <a:rPr lang="en-US" dirty="0"/>
            </a:br>
            <a:r>
              <a:rPr lang="en-US" dirty="0"/>
              <a:t>communication  primitives</a:t>
            </a:r>
          </a:p>
          <a:p>
            <a:r>
              <a:rPr lang="en-US" dirty="0"/>
              <a:t>support of HPC networking hardware and standards </a:t>
            </a:r>
            <a:br>
              <a:rPr lang="en-US" dirty="0"/>
            </a:br>
            <a:r>
              <a:rPr lang="en-US" dirty="0"/>
              <a:t>(IVB verbs, Cray Gemini interconnects)</a:t>
            </a:r>
          </a:p>
          <a:p>
            <a:r>
              <a:rPr lang="en-US" dirty="0"/>
              <a:t>support for portable networking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mpi</a:t>
            </a:r>
            <a:r>
              <a:rPr lang="en-US" dirty="0"/>
              <a:t>, </a:t>
            </a:r>
            <a:r>
              <a:rPr lang="en-US" dirty="0" err="1"/>
              <a:t>udp</a:t>
            </a:r>
            <a:r>
              <a:rPr lang="en-US" dirty="0"/>
              <a:t> conduits)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36EB9-7C82-4845-B67A-5B5668B5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002" y="2871473"/>
            <a:ext cx="4289998" cy="39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5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PGAS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418" y="1449390"/>
            <a:ext cx="3274255" cy="4125009"/>
          </a:xfrm>
        </p:spPr>
        <p:txBody>
          <a:bodyPr>
            <a:normAutofit/>
          </a:bodyPr>
          <a:lstStyle/>
          <a:p>
            <a:r>
              <a:rPr lang="en-US" dirty="0" err="1"/>
              <a:t>Coarray</a:t>
            </a:r>
            <a:r>
              <a:rPr lang="en-US" dirty="0"/>
              <a:t> Fortran</a:t>
            </a:r>
          </a:p>
          <a:p>
            <a:r>
              <a:rPr lang="en-US" dirty="0"/>
              <a:t>UPC</a:t>
            </a:r>
          </a:p>
          <a:p>
            <a:r>
              <a:rPr lang="en-US" dirty="0"/>
              <a:t>UPC++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DA249-EBA1-4310-A98A-4FF7C83A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7" y="1314937"/>
            <a:ext cx="7873218" cy="42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57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based on UPC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minimalistic parallel extension to ANSI C implementing PGAS</a:t>
            </a:r>
          </a:p>
          <a:p>
            <a:r>
              <a:rPr lang="en-US" dirty="0"/>
              <a:t>shared arrays sliced by blocks (default block size = 1)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B13FD-FFB5-4C2E-80DC-A74C4A94F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21"/>
          <a:stretch/>
        </p:blipFill>
        <p:spPr>
          <a:xfrm>
            <a:off x="4612073" y="2830286"/>
            <a:ext cx="7004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013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based on UPC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minimalistic parallel extension to ANSI C implementing PGAS</a:t>
            </a:r>
          </a:p>
          <a:p>
            <a:r>
              <a:rPr lang="en-US" dirty="0"/>
              <a:t>shared arrays sliced by blocks (default block size = 1)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07AB95-9273-4723-A13B-181B64D9A4C6}"/>
              </a:ext>
            </a:extLst>
          </p:cNvPr>
          <p:cNvGrpSpPr/>
          <p:nvPr/>
        </p:nvGrpSpPr>
        <p:grpSpPr>
          <a:xfrm>
            <a:off x="1006358" y="2877148"/>
            <a:ext cx="10701261" cy="1477328"/>
            <a:chOff x="1006358" y="2877148"/>
            <a:chExt cx="10701261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06B497-41FD-40D6-A25D-AE4A96D938D8}"/>
                </a:ext>
              </a:extLst>
            </p:cNvPr>
            <p:cNvSpPr txBox="1"/>
            <p:nvPr/>
          </p:nvSpPr>
          <p:spPr>
            <a:xfrm>
              <a:off x="1006358" y="2877148"/>
              <a:ext cx="10701261" cy="1477328"/>
            </a:xfrm>
            <a:prstGeom prst="rect">
              <a:avLst/>
            </a:prstGeom>
            <a:solidFill>
              <a:srgbClr val="006FB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EB811B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Example</a:t>
              </a: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r>
                <a:rPr lang="en-US" dirty="0"/>
                <a:t>shared int x;</a:t>
              </a:r>
            </a:p>
            <a:p>
              <a:r>
                <a:rPr lang="en-US" dirty="0"/>
                <a:t>shared int y[THREADS];</a:t>
              </a:r>
            </a:p>
            <a:p>
              <a:r>
                <a:rPr lang="en-US" dirty="0"/>
                <a:t>int z;</a:t>
              </a:r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03EA1-6603-4D44-AF59-9A6FB101A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36" b="16801"/>
            <a:stretch/>
          </p:blipFill>
          <p:spPr>
            <a:xfrm>
              <a:off x="6869054" y="2930043"/>
              <a:ext cx="4783534" cy="137153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F7E0FC-5ABD-4563-843D-38E6179B4750}"/>
              </a:ext>
            </a:extLst>
          </p:cNvPr>
          <p:cNvGrpSpPr/>
          <p:nvPr/>
        </p:nvGrpSpPr>
        <p:grpSpPr>
          <a:xfrm>
            <a:off x="1006358" y="4366113"/>
            <a:ext cx="10701261" cy="2308324"/>
            <a:chOff x="1006358" y="4366113"/>
            <a:chExt cx="10701261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053523-3F4B-4136-BC13-EF64F6EE7A8C}"/>
                </a:ext>
              </a:extLst>
            </p:cNvPr>
            <p:cNvSpPr txBox="1"/>
            <p:nvPr/>
          </p:nvSpPr>
          <p:spPr>
            <a:xfrm>
              <a:off x="1006358" y="4366113"/>
              <a:ext cx="10701261" cy="2308324"/>
            </a:xfrm>
            <a:prstGeom prst="rect">
              <a:avLst/>
            </a:prstGeom>
            <a:solidFill>
              <a:srgbClr val="006FB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EB811B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Example</a:t>
              </a: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r>
                <a:rPr lang="en-US" dirty="0"/>
                <a:t>shared int A[4][THREADS];</a:t>
              </a: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  <a:p>
              <a:endParaRPr lang="en-US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652901-FE6C-4D28-8CC5-6B08CECE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7561" y="4450774"/>
              <a:ext cx="5716969" cy="2139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0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based on UPC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6B497-41FD-40D6-A25D-AE4A96D938D8}"/>
              </a:ext>
            </a:extLst>
          </p:cNvPr>
          <p:cNvSpPr txBox="1"/>
          <p:nvPr/>
        </p:nvSpPr>
        <p:spPr>
          <a:xfrm>
            <a:off x="998114" y="1847946"/>
            <a:ext cx="10701261" cy="4616648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2400" dirty="0"/>
              <a:t>#include &lt;</a:t>
            </a:r>
            <a:r>
              <a:rPr lang="en-US" sz="2400" dirty="0" err="1"/>
              <a:t>upc_relaxed.h</a:t>
            </a:r>
            <a:r>
              <a:rPr lang="en-US" sz="2400" dirty="0"/>
              <a:t>&gt;</a:t>
            </a:r>
          </a:p>
          <a:p>
            <a:r>
              <a:rPr lang="en-US" sz="2400" dirty="0"/>
              <a:t>#define N 100* THREADS</a:t>
            </a:r>
          </a:p>
          <a:p>
            <a:r>
              <a:rPr lang="pt-BR" sz="2400" dirty="0"/>
              <a:t>shared int v1[N], v2[N], v1v2[N];</a:t>
            </a:r>
          </a:p>
          <a:p>
            <a:r>
              <a:rPr lang="en-US" sz="2400" dirty="0"/>
              <a:t>void main()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int </a:t>
            </a:r>
            <a:r>
              <a:rPr lang="en-US" sz="2400" dirty="0" err="1"/>
              <a:t>i</a:t>
            </a:r>
            <a:r>
              <a:rPr lang="en-US" sz="2400" dirty="0"/>
              <a:t>;</a:t>
            </a:r>
          </a:p>
          <a:p>
            <a:r>
              <a:rPr lang="en-US" sz="2400" b="1" dirty="0"/>
              <a:t>  for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=THREAD; </a:t>
            </a:r>
            <a:r>
              <a:rPr lang="en-US" sz="2400" dirty="0" err="1"/>
              <a:t>i</a:t>
            </a:r>
            <a:r>
              <a:rPr lang="en-US" sz="2400" dirty="0"/>
              <a:t> &lt; N; </a:t>
            </a:r>
            <a:r>
              <a:rPr lang="en-US" sz="2400" dirty="0" err="1"/>
              <a:t>i</a:t>
            </a:r>
            <a:r>
              <a:rPr lang="en-US" sz="2400" dirty="0"/>
              <a:t>+=THREADS)</a:t>
            </a:r>
          </a:p>
          <a:p>
            <a:r>
              <a:rPr lang="nn-NO" sz="2400" dirty="0"/>
              <a:t>    v1v2[i] = v1[i] + v2[i];</a:t>
            </a:r>
          </a:p>
          <a:p>
            <a:r>
              <a:rPr lang="en-US" sz="2400" dirty="0"/>
              <a:t>}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EA68E-2040-4294-8754-112C68808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20" y="2024761"/>
            <a:ext cx="2834494" cy="42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45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based on UPC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6B497-41FD-40D6-A25D-AE4A96D938D8}"/>
              </a:ext>
            </a:extLst>
          </p:cNvPr>
          <p:cNvSpPr txBox="1"/>
          <p:nvPr/>
        </p:nvSpPr>
        <p:spPr>
          <a:xfrm>
            <a:off x="998114" y="1847946"/>
            <a:ext cx="10701261" cy="4616648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r>
              <a:rPr lang="en-US" dirty="0"/>
              <a:t>#include &lt;</a:t>
            </a:r>
            <a:r>
              <a:rPr lang="en-US" dirty="0" err="1"/>
              <a:t>upc_relaxed.h</a:t>
            </a:r>
            <a:r>
              <a:rPr lang="en-US" dirty="0"/>
              <a:t>&gt;</a:t>
            </a:r>
          </a:p>
          <a:p>
            <a:r>
              <a:rPr lang="en-US" dirty="0"/>
              <a:t>#define N 100* THREADS</a:t>
            </a:r>
          </a:p>
          <a:p>
            <a:endParaRPr lang="en-US" dirty="0"/>
          </a:p>
          <a:p>
            <a:r>
              <a:rPr lang="en-US" dirty="0"/>
              <a:t>shared int a [THREADS] [THREADS];</a:t>
            </a:r>
          </a:p>
          <a:p>
            <a:r>
              <a:rPr lang="en-US" dirty="0"/>
              <a:t>shared int b [THREADS], c [THREADS];</a:t>
            </a:r>
          </a:p>
          <a:p>
            <a:r>
              <a:rPr lang="en-US" dirty="0"/>
              <a:t>void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int </a:t>
            </a:r>
            <a:r>
              <a:rPr lang="en-US" dirty="0" err="1"/>
              <a:t>i</a:t>
            </a:r>
            <a:r>
              <a:rPr lang="en-US" dirty="0"/>
              <a:t>, j;</a:t>
            </a:r>
          </a:p>
          <a:p>
            <a:r>
              <a:rPr lang="nn-NO" dirty="0"/>
              <a:t>  upc_forall(i=0; i &lt; N; i++; i)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 c[</a:t>
            </a:r>
            <a:r>
              <a:rPr lang="en-US" dirty="0" err="1"/>
              <a:t>i</a:t>
            </a:r>
            <a:r>
              <a:rPr lang="en-US" dirty="0"/>
              <a:t>] = 0;</a:t>
            </a:r>
          </a:p>
          <a:p>
            <a:r>
              <a:rPr lang="en-US" dirty="0"/>
              <a:t>     </a:t>
            </a:r>
            <a:r>
              <a:rPr lang="en-US" b="1" dirty="0"/>
              <a:t>for </a:t>
            </a:r>
            <a:r>
              <a:rPr lang="en-US" dirty="0"/>
              <a:t>(j = 0; j&lt; THREADS; 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pl-PL" dirty="0"/>
              <a:t> </a:t>
            </a:r>
            <a:r>
              <a:rPr lang="en-US" dirty="0"/>
              <a:t>      </a:t>
            </a:r>
            <a:r>
              <a:rPr lang="pl-PL" dirty="0"/>
              <a:t>c[i] += a[i][j] * b[j];</a:t>
            </a:r>
          </a:p>
          <a:p>
            <a:r>
              <a:rPr lang="en-US" dirty="0"/>
              <a:t>  }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0A6DF-0CFB-4F50-A797-9C7D90F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43" y="3000184"/>
            <a:ext cx="4295714" cy="23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05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Distributed memory systems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based on UPC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6B497-41FD-40D6-A25D-AE4A96D938D8}"/>
              </a:ext>
            </a:extLst>
          </p:cNvPr>
          <p:cNvSpPr txBox="1"/>
          <p:nvPr/>
        </p:nvSpPr>
        <p:spPr>
          <a:xfrm>
            <a:off x="998114" y="1847946"/>
            <a:ext cx="10701261" cy="4616648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r>
              <a:rPr lang="en-US" dirty="0"/>
              <a:t>#include &lt;</a:t>
            </a:r>
            <a:r>
              <a:rPr lang="en-US" dirty="0" err="1"/>
              <a:t>upc_relaxed.h</a:t>
            </a:r>
            <a:r>
              <a:rPr lang="en-US" dirty="0"/>
              <a:t>&gt;</a:t>
            </a:r>
          </a:p>
          <a:p>
            <a:r>
              <a:rPr lang="en-US" dirty="0"/>
              <a:t>#define N 100* THREADS</a:t>
            </a:r>
          </a:p>
          <a:p>
            <a:endParaRPr lang="en-US" dirty="0"/>
          </a:p>
          <a:p>
            <a:r>
              <a:rPr lang="en-US" dirty="0"/>
              <a:t>shared [</a:t>
            </a:r>
            <a:r>
              <a:rPr lang="en-US" dirty="0">
                <a:solidFill>
                  <a:srgbClr val="EB811B"/>
                </a:solidFill>
              </a:rPr>
              <a:t>THREADS</a:t>
            </a:r>
            <a:r>
              <a:rPr lang="en-US" dirty="0"/>
              <a:t>] int a [THREADS] [THREADS];</a:t>
            </a:r>
          </a:p>
          <a:p>
            <a:r>
              <a:rPr lang="en-US" dirty="0"/>
              <a:t>shared int b [THREADS], c [THREADS];</a:t>
            </a:r>
          </a:p>
          <a:p>
            <a:r>
              <a:rPr lang="en-US" dirty="0"/>
              <a:t>void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int </a:t>
            </a:r>
            <a:r>
              <a:rPr lang="en-US" dirty="0" err="1"/>
              <a:t>i</a:t>
            </a:r>
            <a:r>
              <a:rPr lang="en-US" dirty="0"/>
              <a:t>, j;</a:t>
            </a:r>
          </a:p>
          <a:p>
            <a:r>
              <a:rPr lang="nn-NO" dirty="0"/>
              <a:t>  upc_forall(i=0; i &lt; N; i++; i)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 c[</a:t>
            </a:r>
            <a:r>
              <a:rPr lang="en-US" dirty="0" err="1"/>
              <a:t>i</a:t>
            </a:r>
            <a:r>
              <a:rPr lang="en-US" dirty="0"/>
              <a:t>] = 0;</a:t>
            </a:r>
          </a:p>
          <a:p>
            <a:r>
              <a:rPr lang="en-US" dirty="0"/>
              <a:t>     </a:t>
            </a:r>
            <a:r>
              <a:rPr lang="en-US" b="1" dirty="0"/>
              <a:t>for </a:t>
            </a:r>
            <a:r>
              <a:rPr lang="en-US" dirty="0"/>
              <a:t>(j = 0; j&lt; THREADS; 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pl-PL" dirty="0"/>
              <a:t> </a:t>
            </a:r>
            <a:r>
              <a:rPr lang="en-US" dirty="0"/>
              <a:t>      </a:t>
            </a:r>
            <a:r>
              <a:rPr lang="pl-PL" dirty="0"/>
              <a:t>c[i] += a[i][j] * b[j];</a:t>
            </a:r>
          </a:p>
          <a:p>
            <a:r>
              <a:rPr lang="en-US" dirty="0"/>
              <a:t>  }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B727-A30D-4576-92B4-122DFF54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437" y="3000184"/>
            <a:ext cx="4419277" cy="23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C452-C3C0-494D-B816-9749D4B2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010025" cy="1143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 in PGAS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UPC++</a:t>
            </a:r>
          </a:p>
          <a:p>
            <a:pPr lvl="1"/>
            <a:r>
              <a:rPr lang="en-US" dirty="0"/>
              <a:t>a template-based approach, “compiler-free” PGAS</a:t>
            </a:r>
          </a:p>
          <a:p>
            <a:endParaRPr lang="en-US" dirty="0"/>
          </a:p>
          <a:p>
            <a:r>
              <a:rPr lang="en-US" dirty="0" err="1"/>
              <a:t>XCalableMP</a:t>
            </a:r>
            <a:endParaRPr lang="en-US" dirty="0"/>
          </a:p>
          <a:p>
            <a:pPr lvl="1"/>
            <a:r>
              <a:rPr lang="en-US" dirty="0"/>
              <a:t>a directive-based approach; </a:t>
            </a:r>
            <a:br>
              <a:rPr lang="en-US" dirty="0"/>
            </a:br>
            <a:r>
              <a:rPr lang="en-US" dirty="0"/>
              <a:t>omni-compiler</a:t>
            </a:r>
          </a:p>
          <a:p>
            <a:pPr lvl="1"/>
            <a:endParaRPr lang="en-US" dirty="0"/>
          </a:p>
          <a:p>
            <a:r>
              <a:rPr lang="en-US" dirty="0"/>
              <a:t>Parallel Computing in Java</a:t>
            </a:r>
          </a:p>
          <a:p>
            <a:pPr lvl="1"/>
            <a:r>
              <a:rPr lang="en-US" dirty="0"/>
              <a:t>Java style PGAS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D739D-DD52-4BB3-BFB9-BE8A4DCB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28" y="4978077"/>
            <a:ext cx="4522961" cy="9811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7A686C-A445-441A-B304-69541F7B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30" y="3457028"/>
            <a:ext cx="5724070" cy="11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3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Bulk Synchronous Parallel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7796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Parallel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iterative </a:t>
            </a:r>
            <a:r>
              <a:rPr lang="en-US" dirty="0">
                <a:solidFill>
                  <a:srgbClr val="EB811B"/>
                </a:solidFill>
              </a:rPr>
              <a:t>share-nothing</a:t>
            </a:r>
            <a:r>
              <a:rPr lang="en-US" dirty="0"/>
              <a:t> parallel computing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346EE-4092-4F4A-B987-BB47D3AC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25" y="3652137"/>
            <a:ext cx="8667549" cy="30820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04F4E1C-3964-4E75-9C27-8912E1452097}"/>
              </a:ext>
            </a:extLst>
          </p:cNvPr>
          <p:cNvSpPr txBox="1">
            <a:spLocks/>
          </p:cNvSpPr>
          <p:nvPr/>
        </p:nvSpPr>
        <p:spPr>
          <a:xfrm>
            <a:off x="6460067" y="1176867"/>
            <a:ext cx="5621867" cy="2319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Three stages of parallel  computation, repeated  until completion:</a:t>
            </a:r>
          </a:p>
          <a:p>
            <a:r>
              <a:rPr lang="en-US" dirty="0"/>
              <a:t>Computation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80862EE-0143-4D9C-B9E5-889F4274CD93}"/>
              </a:ext>
            </a:extLst>
          </p:cNvPr>
          <p:cNvSpPr/>
          <p:nvPr/>
        </p:nvSpPr>
        <p:spPr>
          <a:xfrm>
            <a:off x="397933" y="6042384"/>
            <a:ext cx="2481563" cy="579967"/>
          </a:xfrm>
          <a:prstGeom prst="wedgeRoundRectCallout">
            <a:avLst>
              <a:gd name="adj1" fmla="val 74231"/>
              <a:gd name="adj2" fmla="val -74211"/>
              <a:gd name="adj3" fmla="val 16667"/>
            </a:avLst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Executes Business logic in concurrent tasks, applied to subsets of data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78B5A4E-82E4-48FA-A22B-B6A1BF4BC141}"/>
              </a:ext>
            </a:extLst>
          </p:cNvPr>
          <p:cNvSpPr/>
          <p:nvPr/>
        </p:nvSpPr>
        <p:spPr>
          <a:xfrm>
            <a:off x="3416299" y="2762947"/>
            <a:ext cx="2481563" cy="733785"/>
          </a:xfrm>
          <a:prstGeom prst="wedgeRoundRectCallout">
            <a:avLst>
              <a:gd name="adj1" fmla="val 63313"/>
              <a:gd name="adj2" fmla="val 107289"/>
              <a:gd name="adj3" fmla="val 16667"/>
            </a:avLst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Messages (possibly) transported between compute units, data sent at iteration </a:t>
            </a:r>
            <a:r>
              <a:rPr lang="en-US" sz="12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available at iteration </a:t>
            </a:r>
            <a:r>
              <a:rPr lang="en-US" sz="1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i+1</a:t>
            </a:r>
          </a:p>
        </p:txBody>
      </p:sp>
    </p:spTree>
    <p:extLst>
      <p:ext uri="{BB962C8B-B14F-4D97-AF65-F5344CB8AC3E}">
        <p14:creationId xmlns:p14="http://schemas.microsoft.com/office/powerpoint/2010/main" val="973043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Parallel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75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BSP advantages</a:t>
            </a:r>
          </a:p>
          <a:p>
            <a:r>
              <a:rPr lang="en-US" sz="2000" dirty="0"/>
              <a:t>simplifies parallel computation</a:t>
            </a:r>
          </a:p>
          <a:p>
            <a:r>
              <a:rPr lang="en-US" sz="2000" dirty="0"/>
              <a:t>automated balancing and scaling</a:t>
            </a:r>
          </a:p>
          <a:p>
            <a:r>
              <a:rPr lang="en-US" sz="2000" dirty="0"/>
              <a:t>suitable for heterogeneous environments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4FC22-0014-477E-BDC2-11C83DA07A04}"/>
              </a:ext>
            </a:extLst>
          </p:cNvPr>
          <p:cNvSpPr/>
          <p:nvPr/>
        </p:nvSpPr>
        <p:spPr>
          <a:xfrm>
            <a:off x="3461240" y="5440264"/>
            <a:ext cx="5269519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MAPREDUCE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F6A5D4D-C73D-4A86-B82A-A565367F0D3B}"/>
              </a:ext>
            </a:extLst>
          </p:cNvPr>
          <p:cNvSpPr txBox="1">
            <a:spLocks/>
          </p:cNvSpPr>
          <p:nvPr/>
        </p:nvSpPr>
        <p:spPr>
          <a:xfrm>
            <a:off x="7083972" y="1825625"/>
            <a:ext cx="4472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BSP disadvantages</a:t>
            </a:r>
          </a:p>
          <a:p>
            <a:r>
              <a:rPr lang="en-US" sz="2000" dirty="0"/>
              <a:t>restrictive model (code must be autonomous and independent)</a:t>
            </a:r>
          </a:p>
          <a:p>
            <a:r>
              <a:rPr lang="en-US" sz="2000" dirty="0"/>
              <a:t>explicit synchronization hard to achieve</a:t>
            </a:r>
          </a:p>
          <a:p>
            <a:r>
              <a:rPr lang="en-US" sz="2000" dirty="0"/>
              <a:t>slow computing units slow the whole computation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CDA1261-9875-4D4E-9218-D171F92DD595}"/>
              </a:ext>
            </a:extLst>
          </p:cNvPr>
          <p:cNvSpPr txBox="1">
            <a:spLocks/>
          </p:cNvSpPr>
          <p:nvPr/>
        </p:nvSpPr>
        <p:spPr>
          <a:xfrm>
            <a:off x="4353843" y="4694963"/>
            <a:ext cx="3484314" cy="66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Sounds familiar?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B6D754C-41AC-4348-80C5-95A9ED9E5038}"/>
              </a:ext>
            </a:extLst>
          </p:cNvPr>
          <p:cNvSpPr/>
          <p:nvPr/>
        </p:nvSpPr>
        <p:spPr>
          <a:xfrm>
            <a:off x="10037852" y="5517222"/>
            <a:ext cx="2154148" cy="1340778"/>
          </a:xfrm>
          <a:prstGeom prst="cloudCallout">
            <a:avLst>
              <a:gd name="adj1" fmla="val -103709"/>
              <a:gd name="adj2" fmla="val -12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But also Pregel, SPARK etc.</a:t>
            </a:r>
          </a:p>
        </p:txBody>
      </p:sp>
    </p:spTree>
    <p:extLst>
      <p:ext uri="{BB962C8B-B14F-4D97-AF65-F5344CB8AC3E}">
        <p14:creationId xmlns:p14="http://schemas.microsoft.com/office/powerpoint/2010/main" val="1421723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general-purpose distributed system with automatic scalability and fault tolerance</a:t>
            </a:r>
          </a:p>
          <a:p>
            <a:pPr marL="0" indent="0">
              <a:buNone/>
            </a:pPr>
            <a:r>
              <a:rPr lang="en-US" sz="2400" dirty="0"/>
              <a:t>Achieved through 2 user-defined operators, </a:t>
            </a:r>
            <a:r>
              <a:rPr lang="en-US" sz="2400" dirty="0">
                <a:solidFill>
                  <a:srgbClr val="EB811B"/>
                </a:solidFill>
              </a:rPr>
              <a:t>mappers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EB811B"/>
                </a:solidFill>
              </a:rPr>
              <a:t>reducers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EFBB4-41B2-4DF6-96CC-BEF24AF9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3" y="2999781"/>
            <a:ext cx="8731414" cy="37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5796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MapReduce job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642"/>
          </a:xfrm>
        </p:spPr>
        <p:txBody>
          <a:bodyPr>
            <a:normAutofit/>
          </a:bodyPr>
          <a:lstStyle/>
          <a:p>
            <a:r>
              <a:rPr lang="en-US" sz="2400" dirty="0"/>
              <a:t>processing of data divided into two phases, mapping and reducing</a:t>
            </a:r>
          </a:p>
          <a:p>
            <a:r>
              <a:rPr lang="en-US" sz="2400" dirty="0"/>
              <a:t>map function processes a key/value pair to generate a set of intermediate key/value pairs</a:t>
            </a:r>
          </a:p>
          <a:p>
            <a:r>
              <a:rPr lang="en-US" sz="2400" dirty="0"/>
              <a:t>reduce function merges all intermediate values associated with the same intermediate key</a:t>
            </a:r>
          </a:p>
          <a:p>
            <a:r>
              <a:rPr lang="en-US" sz="2400" dirty="0"/>
              <a:t>embraces distribution of data and parallel processing as well as aggregation of similar patterns</a:t>
            </a:r>
            <a:endParaRPr lang="en-US" sz="2000" dirty="0">
              <a:solidFill>
                <a:srgbClr val="EB811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1F3EA-013E-4DB5-B774-2C2ED27E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85" y="1635543"/>
            <a:ext cx="5462427" cy="48577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64FCA67-AA58-4794-8545-7E9BC206F28E}"/>
              </a:ext>
            </a:extLst>
          </p:cNvPr>
          <p:cNvGrpSpPr/>
          <p:nvPr/>
        </p:nvGrpSpPr>
        <p:grpSpPr>
          <a:xfrm>
            <a:off x="7236373" y="3011471"/>
            <a:ext cx="4513839" cy="2695646"/>
            <a:chOff x="7236373" y="3011471"/>
            <a:chExt cx="4513839" cy="269564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01DDC7B-C27B-4714-959C-397FB206FC28}"/>
                </a:ext>
              </a:extLst>
            </p:cNvPr>
            <p:cNvSpPr/>
            <p:nvPr/>
          </p:nvSpPr>
          <p:spPr>
            <a:xfrm>
              <a:off x="7236373" y="3011471"/>
              <a:ext cx="1119352" cy="496357"/>
            </a:xfrm>
            <a:prstGeom prst="roundRect">
              <a:avLst/>
            </a:prstGeom>
            <a:solidFill>
              <a:srgbClr val="EB811B">
                <a:alpha val="50196"/>
              </a:srgbClr>
            </a:solidFill>
            <a:ln w="12700"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57903A8-F2C8-4ACA-AA52-B15C601A75E6}"/>
                </a:ext>
              </a:extLst>
            </p:cNvPr>
            <p:cNvSpPr/>
            <p:nvPr/>
          </p:nvSpPr>
          <p:spPr>
            <a:xfrm>
              <a:off x="7236373" y="4411048"/>
              <a:ext cx="1119352" cy="496357"/>
            </a:xfrm>
            <a:prstGeom prst="roundRect">
              <a:avLst/>
            </a:prstGeom>
            <a:solidFill>
              <a:srgbClr val="EB811B">
                <a:alpha val="50196"/>
              </a:srgbClr>
            </a:solidFill>
            <a:ln w="12700"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780218E8-4AF9-48A4-A320-37BDC8B33BD2}"/>
                </a:ext>
              </a:extLst>
            </p:cNvPr>
            <p:cNvSpPr/>
            <p:nvPr/>
          </p:nvSpPr>
          <p:spPr>
            <a:xfrm>
              <a:off x="10523483" y="5450968"/>
              <a:ext cx="1226729" cy="256149"/>
            </a:xfrm>
            <a:prstGeom prst="wedgeRoundRectCallout">
              <a:avLst>
                <a:gd name="adj1" fmla="val -97643"/>
                <a:gd name="adj2" fmla="val -522584"/>
                <a:gd name="adj3" fmla="val 16667"/>
              </a:avLst>
            </a:prstGeom>
            <a:solidFill>
              <a:srgbClr val="EB811B">
                <a:alpha val="50196"/>
              </a:srgbClr>
            </a:solidFill>
            <a:ln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</a:t>
              </a:r>
              <a:endParaRPr lang="en-US" sz="1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234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Apache Hadoop</a:t>
            </a:r>
            <a:br>
              <a:rPr lang="en-US" dirty="0"/>
            </a:br>
            <a:r>
              <a:rPr lang="en-US" dirty="0"/>
              <a:t>-based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6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Hadoop filesystem</a:t>
            </a:r>
          </a:p>
          <a:p>
            <a:pPr>
              <a:spcBef>
                <a:spcPts val="300"/>
              </a:spcBef>
            </a:pPr>
            <a:r>
              <a:rPr lang="en-US" dirty="0"/>
              <a:t>a write-only filesystem-like application with data distributed across multiple nodes</a:t>
            </a:r>
          </a:p>
          <a:p>
            <a:pPr>
              <a:spcBef>
                <a:spcPts val="300"/>
              </a:spcBef>
            </a:pPr>
            <a:r>
              <a:rPr lang="en-US" dirty="0"/>
              <a:t>supports replication, is fault-tolerant, and highly scalable</a:t>
            </a:r>
          </a:p>
          <a:p>
            <a:pPr>
              <a:spcBef>
                <a:spcPts val="300"/>
              </a:spcBef>
            </a:pPr>
            <a:r>
              <a:rPr lang="en-US" dirty="0"/>
              <a:t>can deal with outages and is optimized for throughput</a:t>
            </a:r>
          </a:p>
          <a:p>
            <a:pPr>
              <a:spcBef>
                <a:spcPts val="300"/>
              </a:spcBef>
            </a:pPr>
            <a:r>
              <a:rPr lang="en-US" dirty="0"/>
              <a:t>implemented using data nodes (store data), </a:t>
            </a:r>
            <a:r>
              <a:rPr lang="en-US" dirty="0" err="1"/>
              <a:t>namenode</a:t>
            </a:r>
            <a:r>
              <a:rPr lang="en-US" dirty="0"/>
              <a:t> (control of metadata) , and secondary </a:t>
            </a:r>
            <a:r>
              <a:rPr lang="en-US" dirty="0" err="1"/>
              <a:t>namenode</a:t>
            </a:r>
            <a:r>
              <a:rPr lang="en-US" dirty="0"/>
              <a:t> (not a backup but bookkeeping)</a:t>
            </a:r>
          </a:p>
          <a:p>
            <a:endParaRPr lang="en-US" dirty="0"/>
          </a:p>
          <a:p>
            <a:pPr marL="0" indent="0">
              <a:spcBef>
                <a:spcPts val="300"/>
              </a:spcBef>
              <a:buNone/>
            </a:pPr>
            <a:r>
              <a:rPr lang="en-US" dirty="0"/>
              <a:t>MapReduce layer</a:t>
            </a:r>
          </a:p>
          <a:p>
            <a:pPr>
              <a:spcBef>
                <a:spcPts val="300"/>
              </a:spcBef>
            </a:pPr>
            <a:r>
              <a:rPr lang="en-US" dirty="0"/>
              <a:t>An API for writing MapReduce workflows in Java</a:t>
            </a:r>
          </a:p>
          <a:p>
            <a:pPr>
              <a:spcBef>
                <a:spcPts val="300"/>
              </a:spcBef>
            </a:pPr>
            <a:r>
              <a:rPr lang="en-US" dirty="0"/>
              <a:t>A set of services for managing the execution of these workflows</a:t>
            </a:r>
            <a:endParaRPr lang="en-US" sz="2000" dirty="0">
              <a:solidFill>
                <a:srgbClr val="EB811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E0A45-2192-41DA-B382-CBB83AE958CB}"/>
              </a:ext>
            </a:extLst>
          </p:cNvPr>
          <p:cNvSpPr txBox="1"/>
          <p:nvPr/>
        </p:nvSpPr>
        <p:spPr>
          <a:xfrm>
            <a:off x="6739759" y="0"/>
            <a:ext cx="5452241" cy="6832640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r>
              <a:rPr lang="en-US" b="1" dirty="0"/>
              <a:t>public </a:t>
            </a:r>
            <a:r>
              <a:rPr lang="en-US" dirty="0"/>
              <a:t>void map(Object key, Text value, Context </a:t>
            </a:r>
            <a:r>
              <a:rPr lang="en-US" dirty="0" err="1"/>
              <a:t>context</a:t>
            </a:r>
            <a:r>
              <a:rPr lang="en-US" dirty="0"/>
              <a:t> )</a:t>
            </a:r>
          </a:p>
          <a:p>
            <a:r>
              <a:rPr lang="en-US" b="1" dirty="0"/>
              <a:t>throws </a:t>
            </a:r>
            <a:r>
              <a:rPr lang="en-US" dirty="0" err="1"/>
              <a:t>IOException</a:t>
            </a:r>
            <a:r>
              <a:rPr lang="en-US" dirty="0"/>
              <a:t>, </a:t>
            </a:r>
            <a:r>
              <a:rPr lang="en-US" dirty="0" err="1"/>
              <a:t>InterruptedException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StringTokenizer</a:t>
            </a:r>
            <a:r>
              <a:rPr lang="en-US" dirty="0"/>
              <a:t> </a:t>
            </a:r>
            <a:r>
              <a:rPr lang="en-US" dirty="0" err="1"/>
              <a:t>itr</a:t>
            </a:r>
            <a:r>
              <a:rPr lang="en-US" dirty="0"/>
              <a:t> = </a:t>
            </a:r>
            <a:r>
              <a:rPr lang="en-US" b="1" dirty="0"/>
              <a:t>new     </a:t>
            </a:r>
          </a:p>
          <a:p>
            <a:r>
              <a:rPr lang="en-US" b="1" dirty="0"/>
              <a:t>  </a:t>
            </a:r>
            <a:r>
              <a:rPr lang="en-US" dirty="0" err="1"/>
              <a:t>StringTokenizer</a:t>
            </a:r>
            <a:r>
              <a:rPr lang="en-US" dirty="0"/>
              <a:t>(</a:t>
            </a:r>
            <a:r>
              <a:rPr lang="en-US" dirty="0" err="1"/>
              <a:t>value.toString</a:t>
            </a:r>
            <a:r>
              <a:rPr lang="en-US" dirty="0"/>
              <a:t>());</a:t>
            </a:r>
          </a:p>
          <a:p>
            <a:r>
              <a:rPr lang="en-US" b="1" dirty="0"/>
              <a:t>  while </a:t>
            </a:r>
            <a:r>
              <a:rPr lang="en-US" dirty="0"/>
              <a:t>(</a:t>
            </a:r>
            <a:r>
              <a:rPr lang="en-US" dirty="0" err="1"/>
              <a:t>itr.hasMoreTokens</a:t>
            </a:r>
            <a:r>
              <a:rPr lang="en-US" dirty="0"/>
              <a:t>()) {</a:t>
            </a:r>
          </a:p>
          <a:p>
            <a:r>
              <a:rPr lang="en-US" dirty="0"/>
              <a:t>    </a:t>
            </a:r>
            <a:r>
              <a:rPr lang="en-US" dirty="0" err="1"/>
              <a:t>word.set</a:t>
            </a:r>
            <a:r>
              <a:rPr lang="en-US" dirty="0"/>
              <a:t>(</a:t>
            </a:r>
            <a:r>
              <a:rPr lang="en-US" dirty="0" err="1"/>
              <a:t>itr.nextToken</a:t>
            </a:r>
            <a:r>
              <a:rPr lang="en-US" dirty="0"/>
              <a:t>());</a:t>
            </a:r>
          </a:p>
          <a:p>
            <a:r>
              <a:rPr lang="en-US" dirty="0"/>
              <a:t>    </a:t>
            </a:r>
            <a:r>
              <a:rPr lang="en-US" dirty="0" err="1"/>
              <a:t>context.write</a:t>
            </a:r>
            <a:r>
              <a:rPr lang="en-US" dirty="0"/>
              <a:t>(word, one);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job.setCombinerClass</a:t>
            </a:r>
            <a:r>
              <a:rPr lang="en-US" dirty="0"/>
              <a:t>(</a:t>
            </a:r>
            <a:r>
              <a:rPr lang="en-US" dirty="0" err="1"/>
              <a:t>IntSumReducer.class</a:t>
            </a:r>
            <a:r>
              <a:rPr lang="en-US" dirty="0"/>
              <a:t>);</a:t>
            </a:r>
          </a:p>
          <a:p>
            <a:r>
              <a:rPr lang="en-US" dirty="0"/>
              <a:t>...</a:t>
            </a:r>
          </a:p>
          <a:p>
            <a:r>
              <a:rPr lang="en-US" b="1" dirty="0"/>
              <a:t>public </a:t>
            </a:r>
            <a:r>
              <a:rPr lang="en-US" dirty="0"/>
              <a:t>void reduce(Text 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err="1"/>
              <a:t>IntWritable</a:t>
            </a:r>
            <a:r>
              <a:rPr lang="en-US" dirty="0"/>
              <a:t>&gt; values, Context context)</a:t>
            </a:r>
          </a:p>
          <a:p>
            <a:r>
              <a:rPr lang="en-US" b="1" dirty="0"/>
              <a:t>throws </a:t>
            </a:r>
            <a:r>
              <a:rPr lang="en-US" dirty="0" err="1"/>
              <a:t>IOException</a:t>
            </a:r>
            <a:r>
              <a:rPr lang="en-US" dirty="0"/>
              <a:t>, </a:t>
            </a:r>
            <a:r>
              <a:rPr lang="en-US" dirty="0" err="1"/>
              <a:t>InterruptedException</a:t>
            </a:r>
            <a:r>
              <a:rPr lang="en-US" dirty="0"/>
              <a:t> {</a:t>
            </a:r>
          </a:p>
          <a:p>
            <a:r>
              <a:rPr lang="en-US" dirty="0"/>
              <a:t>  int sum = 0;</a:t>
            </a:r>
          </a:p>
          <a:p>
            <a:r>
              <a:rPr lang="en-US" b="1" dirty="0"/>
              <a:t>  for </a:t>
            </a:r>
            <a:r>
              <a:rPr lang="en-US" dirty="0"/>
              <a:t>(</a:t>
            </a:r>
            <a:r>
              <a:rPr lang="en-US" dirty="0" err="1"/>
              <a:t>IntWritable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: values) {</a:t>
            </a:r>
          </a:p>
          <a:p>
            <a:r>
              <a:rPr lang="en-US" dirty="0"/>
              <a:t>    sum += </a:t>
            </a:r>
            <a:r>
              <a:rPr lang="en-US" dirty="0" err="1"/>
              <a:t>val.get</a:t>
            </a:r>
            <a:r>
              <a:rPr lang="en-US" dirty="0"/>
              <a:t>();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  <a:r>
              <a:rPr lang="en-US" dirty="0" err="1"/>
              <a:t>result.set</a:t>
            </a:r>
            <a:r>
              <a:rPr lang="en-US" dirty="0"/>
              <a:t>(sum);</a:t>
            </a:r>
          </a:p>
          <a:p>
            <a:r>
              <a:rPr lang="en-US" dirty="0"/>
              <a:t>  </a:t>
            </a:r>
            <a:r>
              <a:rPr lang="en-US" dirty="0" err="1"/>
              <a:t>context.write</a:t>
            </a:r>
            <a:r>
              <a:rPr lang="en-US" dirty="0"/>
              <a:t>(key, result);</a:t>
            </a:r>
          </a:p>
          <a:p>
            <a:r>
              <a:rPr lang="en-US" dirty="0"/>
              <a:t>}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04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Python: DASK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22597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disturbed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strengths</a:t>
            </a:r>
          </a:p>
          <a:p>
            <a:r>
              <a:rPr lang="en-US" dirty="0"/>
              <a:t>de-facto language of data science</a:t>
            </a:r>
          </a:p>
          <a:p>
            <a:r>
              <a:rPr lang="en-US" dirty="0"/>
              <a:t>fast and optimized (native code, accelerators)</a:t>
            </a:r>
          </a:p>
          <a:p>
            <a:r>
              <a:rPr lang="en-US" dirty="0"/>
              <a:t>an existing ecosystem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headaches</a:t>
            </a:r>
          </a:p>
          <a:p>
            <a:r>
              <a:rPr lang="en-US" dirty="0"/>
              <a:t>limited to single thread </a:t>
            </a:r>
          </a:p>
          <a:p>
            <a:r>
              <a:rPr lang="en-US" dirty="0"/>
              <a:t>limited to in-memory data</a:t>
            </a:r>
          </a:p>
          <a:p>
            <a:r>
              <a:rPr lang="en-US" dirty="0">
                <a:solidFill>
                  <a:srgbClr val="EB811B"/>
                </a:solidFill>
              </a:rPr>
              <a:t>an existing ecosystem</a:t>
            </a:r>
          </a:p>
        </p:txBody>
      </p:sp>
    </p:spTree>
    <p:extLst>
      <p:ext uri="{BB962C8B-B14F-4D97-AF65-F5344CB8AC3E}">
        <p14:creationId xmlns:p14="http://schemas.microsoft.com/office/powerpoint/2010/main" val="56113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86F189DB-CC44-40DA-8432-784E9CF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660" y="0"/>
            <a:ext cx="9844080" cy="6866884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E91D1-0D51-4621-97B9-7F08DC486683}"/>
              </a:ext>
            </a:extLst>
          </p:cNvPr>
          <p:cNvSpPr/>
          <p:nvPr/>
        </p:nvSpPr>
        <p:spPr>
          <a:xfrm>
            <a:off x="1065660" y="2928135"/>
            <a:ext cx="6937909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B4A1B9-4316-4012-A628-2C55262A6F9E}"/>
              </a:ext>
            </a:extLst>
          </p:cNvPr>
          <p:cNvSpPr/>
          <p:nvPr/>
        </p:nvSpPr>
        <p:spPr>
          <a:xfrm>
            <a:off x="3240911" y="4413979"/>
            <a:ext cx="5069712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A8F32-5C0D-46B6-91CF-E127161C41AF}"/>
              </a:ext>
            </a:extLst>
          </p:cNvPr>
          <p:cNvSpPr/>
          <p:nvPr/>
        </p:nvSpPr>
        <p:spPr>
          <a:xfrm>
            <a:off x="5868476" y="4569396"/>
            <a:ext cx="2357609" cy="853920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544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DASK is a flexible parallel computing paradigm for Python</a:t>
            </a:r>
          </a:p>
          <a:p>
            <a:r>
              <a:rPr lang="en-US" sz="2400" dirty="0"/>
              <a:t>Scales up and down well, resilient, responsive, </a:t>
            </a:r>
            <a:r>
              <a:rPr lang="en-US" sz="2400" dirty="0" err="1"/>
              <a:t>realtime</a:t>
            </a:r>
            <a:endParaRPr lang="en-US" sz="2400" dirty="0"/>
          </a:p>
          <a:p>
            <a:pPr marL="0" indent="0">
              <a:buNone/>
            </a:pPr>
            <a:endParaRPr lang="en-US" dirty="0">
              <a:solidFill>
                <a:srgbClr val="EB811B"/>
              </a:solidFill>
            </a:endParaRPr>
          </a:p>
          <a:p>
            <a:pPr marL="0" indent="0">
              <a:buNone/>
            </a:pPr>
            <a:r>
              <a:rPr lang="en-US" dirty="0"/>
              <a:t>Two essential parts</a:t>
            </a:r>
          </a:p>
          <a:p>
            <a:r>
              <a:rPr lang="en-US" sz="2400" dirty="0"/>
              <a:t>Dynamic task scheduling </a:t>
            </a:r>
            <a:br>
              <a:rPr lang="en-US" sz="2400" dirty="0"/>
            </a:br>
            <a:r>
              <a:rPr lang="en-US" sz="2400" dirty="0"/>
              <a:t>– optimization of </a:t>
            </a:r>
            <a:br>
              <a:rPr lang="en-US" sz="2400" dirty="0"/>
            </a:br>
            <a:r>
              <a:rPr lang="en-US" sz="2400" dirty="0"/>
              <a:t>   computation</a:t>
            </a:r>
          </a:p>
          <a:p>
            <a:r>
              <a:rPr lang="en-US" sz="2400" dirty="0"/>
              <a:t>Big Data Collections </a:t>
            </a:r>
            <a:br>
              <a:rPr lang="en-US" sz="2400" dirty="0"/>
            </a:br>
            <a:r>
              <a:rPr lang="en-US" sz="2400" dirty="0"/>
              <a:t>– parallel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5BAA2-609E-40FB-8245-10624B20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9" y="102254"/>
            <a:ext cx="3308609" cy="1347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1D47E-5878-4912-B2E3-65776964B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580" y="2699191"/>
            <a:ext cx="7305782" cy="408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0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D5EC61-46BE-4069-8E5E-56FD1C55F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9797" y="0"/>
            <a:ext cx="4703271" cy="68580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86C752-E72B-4B0A-9500-F20AF9D25F35}"/>
              </a:ext>
            </a:extLst>
          </p:cNvPr>
          <p:cNvSpPr/>
          <p:nvPr/>
        </p:nvSpPr>
        <p:spPr>
          <a:xfrm>
            <a:off x="9472703" y="1676400"/>
            <a:ext cx="1427462" cy="524932"/>
          </a:xfrm>
          <a:prstGeom prst="wedgeRoundRectCallout">
            <a:avLst>
              <a:gd name="adj1" fmla="val -139080"/>
              <a:gd name="adj2" fmla="val 155639"/>
              <a:gd name="adj3" fmla="val 16667"/>
            </a:avLst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)-level 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2D979A-F0B3-48EC-9CA3-70D90BBC1F23}"/>
              </a:ext>
            </a:extLst>
          </p:cNvPr>
          <p:cNvSpPr/>
          <p:nvPr/>
        </p:nvSpPr>
        <p:spPr>
          <a:xfrm>
            <a:off x="6894748" y="6194425"/>
            <a:ext cx="1427462" cy="570476"/>
          </a:xfrm>
          <a:prstGeom prst="roundRect">
            <a:avLst>
              <a:gd name="adj" fmla="val 50000"/>
            </a:avLst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B9093-99E7-4BAC-9A5C-3FB864F81AEB}"/>
              </a:ext>
            </a:extLst>
          </p:cNvPr>
          <p:cNvGrpSpPr/>
          <p:nvPr/>
        </p:nvGrpSpPr>
        <p:grpSpPr>
          <a:xfrm>
            <a:off x="7547215" y="3521482"/>
            <a:ext cx="4567238" cy="1922584"/>
            <a:chOff x="7547215" y="3521482"/>
            <a:chExt cx="4567238" cy="1922584"/>
          </a:xfrm>
        </p:grpSpPr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97603CE-EAAC-4E80-80DF-F66ADA859968}"/>
                </a:ext>
              </a:extLst>
            </p:cNvPr>
            <p:cNvSpPr/>
            <p:nvPr/>
          </p:nvSpPr>
          <p:spPr>
            <a:xfrm>
              <a:off x="9117103" y="4919134"/>
              <a:ext cx="1427462" cy="524932"/>
            </a:xfrm>
            <a:prstGeom prst="wedgeRoundRectCallout">
              <a:avLst>
                <a:gd name="adj1" fmla="val -139080"/>
                <a:gd name="adj2" fmla="val 155639"/>
                <a:gd name="adj3" fmla="val 16667"/>
              </a:avLst>
            </a:prstGeom>
            <a:solidFill>
              <a:srgbClr val="EB811B">
                <a:alpha val="50196"/>
              </a:srgbClr>
            </a:solidFill>
            <a:ln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Task scheduling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9531B79-F1C8-445C-8C0E-B5E6EA6A133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215" y="3521482"/>
              <a:ext cx="4567238" cy="11351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B91F18-F65D-4BEE-AE76-1CB954AABAE6}"/>
              </a:ext>
            </a:extLst>
          </p:cNvPr>
          <p:cNvGrpSpPr/>
          <p:nvPr/>
        </p:nvGrpSpPr>
        <p:grpSpPr>
          <a:xfrm>
            <a:off x="272582" y="381000"/>
            <a:ext cx="3447697" cy="5417337"/>
            <a:chOff x="272582" y="381000"/>
            <a:chExt cx="3447697" cy="5417337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24910CBD-3620-48C0-89B2-0BF88D85FDE3}"/>
                </a:ext>
              </a:extLst>
            </p:cNvPr>
            <p:cNvSpPr/>
            <p:nvPr/>
          </p:nvSpPr>
          <p:spPr>
            <a:xfrm>
              <a:off x="1282700" y="381000"/>
              <a:ext cx="1427462" cy="524932"/>
            </a:xfrm>
            <a:prstGeom prst="wedgeRoundRectCallout">
              <a:avLst>
                <a:gd name="adj1" fmla="val 128717"/>
                <a:gd name="adj2" fmla="val 78219"/>
                <a:gd name="adj3" fmla="val 16667"/>
              </a:avLst>
            </a:prstGeom>
            <a:solidFill>
              <a:srgbClr val="EB811B">
                <a:alpha val="50196"/>
              </a:srgbClr>
            </a:solidFill>
            <a:ln>
              <a:solidFill>
                <a:srgbClr val="EB8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High-level API</a:t>
              </a:r>
              <a:endParaRPr lang="en-US" sz="16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D8C01D7D-D99D-4485-A4EE-A1F945616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2" y="1059663"/>
              <a:ext cx="3447697" cy="180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40B96814-3AF7-4080-B232-20682A219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58" y="3151974"/>
              <a:ext cx="2774304" cy="264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0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Dask.distributed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352F-3A1A-4C7A-8E21-5F742167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Centrally managed, distributed, dynamic task scheduler</a:t>
            </a:r>
          </a:p>
          <a:p>
            <a:pPr marL="0" indent="0">
              <a:buNone/>
            </a:pPr>
            <a:endParaRPr lang="en-US" dirty="0">
              <a:solidFill>
                <a:srgbClr val="EB811B"/>
              </a:solidFill>
            </a:endParaRPr>
          </a:p>
          <a:p>
            <a:pPr marL="0" indent="0">
              <a:buNone/>
            </a:pPr>
            <a:r>
              <a:rPr lang="en-US" dirty="0"/>
              <a:t>Works on </a:t>
            </a:r>
            <a:r>
              <a:rPr lang="en-US"/>
              <a:t>moderate-sized clusters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 latency, complex scheduling, data locality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Warning: a relatively new project …</a:t>
            </a:r>
          </a:p>
        </p:txBody>
      </p:sp>
    </p:spTree>
    <p:extLst>
      <p:ext uri="{BB962C8B-B14F-4D97-AF65-F5344CB8AC3E}">
        <p14:creationId xmlns:p14="http://schemas.microsoft.com/office/powerpoint/2010/main" val="116997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</a:t>
            </a:r>
            <a:br>
              <a:rPr lang="en-US" dirty="0"/>
            </a:br>
            <a:r>
              <a:rPr lang="en-US" dirty="0"/>
              <a:t>Distributed </a:t>
            </a:r>
            <a:br>
              <a:rPr lang="en-US" dirty="0"/>
            </a:br>
            <a:r>
              <a:rPr lang="en-US" dirty="0"/>
              <a:t>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4206411" cy="458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for a different model than shared memory systems</a:t>
            </a:r>
          </a:p>
          <a:p>
            <a:r>
              <a:rPr lang="en-US" dirty="0"/>
              <a:t>loosely coupled systems</a:t>
            </a:r>
          </a:p>
          <a:p>
            <a:r>
              <a:rPr lang="en-US" dirty="0"/>
              <a:t>no (physical) shared memory</a:t>
            </a:r>
          </a:p>
          <a:p>
            <a:r>
              <a:rPr lang="en-US" dirty="0"/>
              <a:t>communication/coordination by hand or using a framework/tool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67AD30-9EA5-4180-B019-E9F395A6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86" y="0"/>
            <a:ext cx="6932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62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10CBC87-6783-4354-8A53-3D43D5BA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2" y="0"/>
            <a:ext cx="5572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10515600" cy="45824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 unified approach to the design and implementation of distributed applications</a:t>
            </a:r>
          </a:p>
          <a:p>
            <a:r>
              <a:rPr lang="en-US" dirty="0"/>
              <a:t>an industry standard, stewarded by the MPI Forum (over 40 organizations)</a:t>
            </a:r>
          </a:p>
          <a:p>
            <a:r>
              <a:rPr lang="en-US" dirty="0"/>
              <a:t>similar roles (different tools) as OpenMP for shared memory programming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standard of distributed applications (not only) for HPC</a:t>
            </a:r>
          </a:p>
          <a:p>
            <a:r>
              <a:rPr lang="en-US" dirty="0"/>
              <a:t>apps very often (but not exclusively) following the SPMD model</a:t>
            </a:r>
          </a:p>
          <a:p>
            <a:r>
              <a:rPr lang="en-US" dirty="0"/>
              <a:t>syntax and semantics of a standard set of library functions covering common communication scenarios</a:t>
            </a:r>
          </a:p>
          <a:p>
            <a:r>
              <a:rPr lang="en-US" dirty="0"/>
              <a:t>Interface and implementation de-coupled</a:t>
            </a:r>
          </a:p>
          <a:p>
            <a:pPr lvl="1"/>
            <a:r>
              <a:rPr lang="en-US" dirty="0"/>
              <a:t>Open-source vs. Commercial MPIs</a:t>
            </a:r>
          </a:p>
          <a:p>
            <a:r>
              <a:rPr lang="en-US" dirty="0"/>
              <a:t>Bindings) for C/C++, Fortran 77/95</a:t>
            </a:r>
          </a:p>
          <a:p>
            <a:r>
              <a:rPr lang="en-US" dirty="0"/>
              <a:t>M(VA)PICH(2), LAM/MPI, </a:t>
            </a:r>
            <a:r>
              <a:rPr lang="en-US" dirty="0" err="1"/>
              <a:t>OpenMPI</a:t>
            </a:r>
            <a:endParaRPr lang="en-US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C05015-3020-4E71-8BAD-77FE4F1D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434" y="5124448"/>
            <a:ext cx="13716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3CF242F-9AA1-44C5-890A-941A9162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62" y="5269704"/>
            <a:ext cx="1771164" cy="13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4563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10CBC87-6783-4354-8A53-3D43D5BA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2" y="0"/>
            <a:ext cx="5572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Main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10515600" cy="45824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Standardization </a:t>
            </a:r>
          </a:p>
          <a:p>
            <a:r>
              <a:rPr lang="en-US" dirty="0"/>
              <a:t>the only message passing library that can be considered a standard. It is supported on virtually all HPC platforms, has replaced all previous message passing libraries.</a:t>
            </a:r>
          </a:p>
          <a:p>
            <a:pPr marL="0" indent="0">
              <a:buNone/>
            </a:pPr>
            <a:r>
              <a:rPr lang="en-US" dirty="0"/>
              <a:t>Portability</a:t>
            </a:r>
          </a:p>
          <a:p>
            <a:r>
              <a:rPr lang="en-US" dirty="0"/>
              <a:t>Little or no need to modify your source code when you port your application to a different platform that supports (and is compliant with) the MPI standard.</a:t>
            </a:r>
          </a:p>
          <a:p>
            <a:pPr marL="0" indent="0">
              <a:buNone/>
            </a:pPr>
            <a:r>
              <a:rPr lang="en-US" dirty="0"/>
              <a:t>Performance Opportunities </a:t>
            </a:r>
          </a:p>
          <a:p>
            <a:r>
              <a:rPr lang="en-US" dirty="0"/>
              <a:t>Vendor implementations can exploit native hardware features to optimize performance. Any implementation is free to develop optimized algorithms.</a:t>
            </a:r>
          </a:p>
          <a:p>
            <a:pPr marL="0" indent="0">
              <a:buNone/>
            </a:pPr>
            <a:r>
              <a:rPr lang="en-US" dirty="0"/>
              <a:t>Functionality </a:t>
            </a:r>
          </a:p>
          <a:p>
            <a:r>
              <a:rPr lang="en-US" dirty="0"/>
              <a:t>over 430 routines defined in MPI-3 (superset of MPI-2 and MPI-1).  Most MPI programs can be written using a dozen or less routines.</a:t>
            </a:r>
          </a:p>
        </p:txBody>
      </p:sp>
    </p:spTree>
    <p:extLst>
      <p:ext uri="{BB962C8B-B14F-4D97-AF65-F5344CB8AC3E}">
        <p14:creationId xmlns:p14="http://schemas.microsoft.com/office/powerpoint/2010/main" val="9830829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C3CF88-AD68-40E8-A78A-155FB507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484" y="2018996"/>
            <a:ext cx="6635516" cy="48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0CBC87-6783-4354-8A53-3D43D5BA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2" y="0"/>
            <a:ext cx="5572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/>
              <a:t>MPI: Historical </a:t>
            </a:r>
            <a:br>
              <a:rPr lang="en-US"/>
            </a:br>
            <a:r>
              <a:rPr lang="en-US"/>
              <a:t>perspective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4869581" cy="45824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Apr 1992:</a:t>
            </a:r>
            <a:r>
              <a:rPr lang="en-US" dirty="0"/>
              <a:t> Workshop on Standards for Message Passing in a Distributed Memory Environment, sponsored by the Center for Research on Parallel Computing, Williamsburg, Virginia.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Nov 1992:</a:t>
            </a:r>
            <a:r>
              <a:rPr lang="en-US" dirty="0"/>
              <a:t> Working group meets in Minneapolis. MPI draft proposal (MPI1), formation of the MPI Forum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Nov 1993:</a:t>
            </a:r>
            <a:r>
              <a:rPr lang="en-US" dirty="0"/>
              <a:t>  draft MPI standard presented  at </a:t>
            </a:r>
            <a:br>
              <a:rPr lang="en-US" dirty="0"/>
            </a:br>
            <a:r>
              <a:rPr lang="en-US" dirty="0"/>
              <a:t>Supercomputing’93</a:t>
            </a:r>
          </a:p>
          <a:p>
            <a:r>
              <a:rPr lang="en-US" b="1" dirty="0"/>
              <a:t>May 1994:</a:t>
            </a:r>
            <a:r>
              <a:rPr lang="en-US" dirty="0"/>
              <a:t> Final version of MPI-1.0 released</a:t>
            </a:r>
            <a:br>
              <a:rPr lang="en-US" dirty="0"/>
            </a:br>
            <a:r>
              <a:rPr lang="en-US" dirty="0"/>
              <a:t>(1.1: 1995; 1.2: 1997; 1.3: 2008)</a:t>
            </a:r>
          </a:p>
          <a:p>
            <a:r>
              <a:rPr lang="en-US" b="1" dirty="0"/>
              <a:t>1998:</a:t>
            </a:r>
            <a:r>
              <a:rPr lang="en-US" dirty="0"/>
              <a:t> MPI-2</a:t>
            </a:r>
            <a:br>
              <a:rPr lang="en-US" dirty="0"/>
            </a:br>
            <a:r>
              <a:rPr lang="en-US" dirty="0"/>
              <a:t>(2.1: 2008; 2.2: 2009)</a:t>
            </a:r>
          </a:p>
          <a:p>
            <a:r>
              <a:rPr lang="en-US" b="1" dirty="0"/>
              <a:t>Sep 2012:</a:t>
            </a:r>
            <a:r>
              <a:rPr lang="en-US" dirty="0"/>
              <a:t> The MPI-3.0</a:t>
            </a:r>
            <a:br>
              <a:rPr lang="en-US" dirty="0"/>
            </a:br>
            <a:r>
              <a:rPr lang="en-US" dirty="0"/>
              <a:t>(3.1: 2015)</a:t>
            </a:r>
          </a:p>
        </p:txBody>
      </p:sp>
    </p:spTree>
    <p:extLst>
      <p:ext uri="{BB962C8B-B14F-4D97-AF65-F5344CB8AC3E}">
        <p14:creationId xmlns:p14="http://schemas.microsoft.com/office/powerpoint/2010/main" val="42877343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An application and its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00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collection of processes that exchange data in the form of messages</a:t>
            </a:r>
          </a:p>
          <a:p>
            <a:endParaRPr lang="en-US" dirty="0"/>
          </a:p>
          <a:p>
            <a:r>
              <a:rPr lang="en-US" dirty="0"/>
              <a:t>(usually) a general-purpose SPMD application that can scale well</a:t>
            </a:r>
          </a:p>
          <a:p>
            <a:endParaRPr lang="en-US" dirty="0"/>
          </a:p>
          <a:p>
            <a:r>
              <a:rPr lang="en-US" dirty="0"/>
              <a:t>coordination of IO operations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EB811B"/>
                </a:solidFill>
              </a:rPr>
              <a:t>communicator</a:t>
            </a:r>
            <a:r>
              <a:rPr lang="en-US" dirty="0"/>
              <a:t> and </a:t>
            </a:r>
            <a:r>
              <a:rPr lang="en-US" dirty="0">
                <a:solidFill>
                  <a:srgbClr val="EB811B"/>
                </a:solidFill>
              </a:rPr>
              <a:t>group</a:t>
            </a:r>
            <a:r>
              <a:rPr lang="en-US" dirty="0"/>
              <a:t> concepts to define the hierarchy of communicating processes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3CCBF3F-B027-42BF-9FCC-754E1D78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03" y="1100062"/>
            <a:ext cx="4867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ABFD07-B418-4DCC-872D-86D081D65503}"/>
              </a:ext>
            </a:extLst>
          </p:cNvPr>
          <p:cNvSpPr/>
          <p:nvPr/>
        </p:nvSpPr>
        <p:spPr>
          <a:xfrm>
            <a:off x="6832948" y="3156559"/>
            <a:ext cx="4988530" cy="365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11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5141</TotalTime>
  <Words>2258</Words>
  <Application>Microsoft Office PowerPoint</Application>
  <PresentationFormat>Widescreen</PresentationFormat>
  <Paragraphs>374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CF Quebec Stamp</vt:lpstr>
      <vt:lpstr>Arial</vt:lpstr>
      <vt:lpstr>Fira Sans Book</vt:lpstr>
      <vt:lpstr>Fira Sans</vt:lpstr>
      <vt:lpstr>Calibri</vt:lpstr>
      <vt:lpstr>Custom Design</vt:lpstr>
      <vt:lpstr>Parallel and Distributed Systems / 6</vt:lpstr>
      <vt:lpstr>Agenda</vt:lpstr>
      <vt:lpstr>PowerPoint Presentation</vt:lpstr>
      <vt:lpstr>PowerPoint Presentation</vt:lpstr>
      <vt:lpstr>Programming  Distributed  Memory systems</vt:lpstr>
      <vt:lpstr>Message Passing  Interface</vt:lpstr>
      <vt:lpstr>MPI: Main features</vt:lpstr>
      <vt:lpstr>MPI: Historical  perspective</vt:lpstr>
      <vt:lpstr>MPI: An application and its world</vt:lpstr>
      <vt:lpstr>The MPI Ecosystem</vt:lpstr>
      <vt:lpstr>MPI operations and communication</vt:lpstr>
      <vt:lpstr>Point-2-point communication</vt:lpstr>
      <vt:lpstr>Collective and global communication</vt:lpstr>
      <vt:lpstr>Collective and global communication</vt:lpstr>
      <vt:lpstr>MPI Caveats</vt:lpstr>
      <vt:lpstr>MPI Implementations</vt:lpstr>
      <vt:lpstr>PowerPoint Presentation</vt:lpstr>
      <vt:lpstr>Partitioned global address space</vt:lpstr>
      <vt:lpstr>Partitioned global  address space</vt:lpstr>
      <vt:lpstr>Partitioned global address space</vt:lpstr>
      <vt:lpstr>PGAS application</vt:lpstr>
      <vt:lpstr>PGAS properties</vt:lpstr>
      <vt:lpstr>PGAS design goals</vt:lpstr>
      <vt:lpstr>PGAS communication backbone(s)</vt:lpstr>
      <vt:lpstr>PGAS languages</vt:lpstr>
      <vt:lpstr>An example based on UPC</vt:lpstr>
      <vt:lpstr>An example based on UPC</vt:lpstr>
      <vt:lpstr>An example based on UPC</vt:lpstr>
      <vt:lpstr>An example based on UPC</vt:lpstr>
      <vt:lpstr>An example based on UPC</vt:lpstr>
      <vt:lpstr>Recent development in PGAS</vt:lpstr>
      <vt:lpstr>PowerPoint Presentation</vt:lpstr>
      <vt:lpstr>Bulk Synchronous Parallel</vt:lpstr>
      <vt:lpstr>Bulk Synchronous Parallel</vt:lpstr>
      <vt:lpstr>MapReduce</vt:lpstr>
      <vt:lpstr>Structure of a MapReduce job</vt:lpstr>
      <vt:lpstr>An Apache Hadoop -based example</vt:lpstr>
      <vt:lpstr>PowerPoint Presentation</vt:lpstr>
      <vt:lpstr>Python: disturbed distribution</vt:lpstr>
      <vt:lpstr>DASK</vt:lpstr>
      <vt:lpstr>PowerPoint Presentation</vt:lpstr>
      <vt:lpstr>Dask.distributed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1043</cp:revision>
  <dcterms:created xsi:type="dcterms:W3CDTF">2019-09-25T16:59:14Z</dcterms:created>
  <dcterms:modified xsi:type="dcterms:W3CDTF">2021-03-16T13:14:23Z</dcterms:modified>
</cp:coreProperties>
</file>